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78" r:id="rId2"/>
    <p:sldId id="289" r:id="rId3"/>
    <p:sldId id="296" r:id="rId4"/>
    <p:sldId id="299" r:id="rId5"/>
    <p:sldId id="301" r:id="rId6"/>
    <p:sldId id="290" r:id="rId7"/>
    <p:sldId id="288" r:id="rId8"/>
    <p:sldId id="295" r:id="rId9"/>
    <p:sldId id="297" r:id="rId10"/>
    <p:sldId id="298" r:id="rId11"/>
    <p:sldId id="306" r:id="rId12"/>
    <p:sldId id="294" r:id="rId13"/>
    <p:sldId id="304" r:id="rId14"/>
    <p:sldId id="305" r:id="rId15"/>
    <p:sldId id="308" r:id="rId16"/>
    <p:sldId id="309" r:id="rId17"/>
    <p:sldId id="310" r:id="rId18"/>
    <p:sldId id="325" r:id="rId19"/>
    <p:sldId id="321" r:id="rId20"/>
    <p:sldId id="317" r:id="rId21"/>
    <p:sldId id="318" r:id="rId22"/>
    <p:sldId id="323" r:id="rId23"/>
    <p:sldId id="324" r:id="rId24"/>
    <p:sldId id="287" r:id="rId25"/>
    <p:sldId id="316" r:id="rId26"/>
    <p:sldId id="326" r:id="rId27"/>
    <p:sldId id="315" r:id="rId28"/>
    <p:sldId id="314" r:id="rId29"/>
    <p:sldId id="258"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7" autoAdjust="0"/>
    <p:restoredTop sz="81552" autoAdjust="0"/>
  </p:normalViewPr>
  <p:slideViewPr>
    <p:cSldViewPr snapToObjects="1">
      <p:cViewPr>
        <p:scale>
          <a:sx n="75" d="100"/>
          <a:sy n="75" d="100"/>
        </p:scale>
        <p:origin x="178" y="48"/>
      </p:cViewPr>
      <p:guideLst/>
    </p:cSldViewPr>
  </p:slideViewPr>
  <p:notesTextViewPr>
    <p:cViewPr>
      <p:scale>
        <a:sx n="150" d="100"/>
        <a:sy n="150" d="100"/>
      </p:scale>
      <p:origin x="0" y="0"/>
    </p:cViewPr>
  </p:notesTextViewPr>
  <p:sorterViewPr>
    <p:cViewPr>
      <p:scale>
        <a:sx n="66" d="100"/>
        <a:sy n="66" d="100"/>
      </p:scale>
      <p:origin x="0" y="0"/>
    </p:cViewPr>
  </p:sorterViewPr>
  <p:notesViewPr>
    <p:cSldViewPr snapToObjects="1" showGuides="1">
      <p:cViewPr varScale="1">
        <p:scale>
          <a:sx n="160" d="100"/>
          <a:sy n="160" d="100"/>
        </p:scale>
        <p:origin x="558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B6254-3EA0-2E46-8AFC-ABFCA8582D2B}" type="datetimeFigureOut">
              <a:rPr lang="en-US" smtClean="0"/>
              <a:t>8/29/2024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357038-3FA5-1A42-A265-5B26D01F9F88}" type="slidenum">
              <a:rPr lang="en-US" smtClean="0"/>
              <a:t>‹#›</a:t>
            </a:fld>
            <a:endParaRPr lang="en-US"/>
          </a:p>
        </p:txBody>
      </p:sp>
    </p:spTree>
    <p:extLst>
      <p:ext uri="{BB962C8B-B14F-4D97-AF65-F5344CB8AC3E}">
        <p14:creationId xmlns:p14="http://schemas.microsoft.com/office/powerpoint/2010/main" val="208534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8196D-5731-1148-90C8-98FEA88F5265}"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A1ABB-E35C-AB41-91B4-CAD8CE9756C6}" type="slidenum">
              <a:rPr lang="en-US" smtClean="0"/>
              <a:t>‹#›</a:t>
            </a:fld>
            <a:endParaRPr lang="en-US"/>
          </a:p>
        </p:txBody>
      </p:sp>
    </p:spTree>
    <p:extLst>
      <p:ext uri="{BB962C8B-B14F-4D97-AF65-F5344CB8AC3E}">
        <p14:creationId xmlns:p14="http://schemas.microsoft.com/office/powerpoint/2010/main" val="117251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ookdown.org/MathiasHarrer/Doing_Meta_Analysis_in_R/references.html#ref-higgins2002quantify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tx1"/>
                </a:solidFill>
              </a:rPr>
              <a:t>Since the business environment is highly competitive, companies leverage data-driven strategies to stay competitive, focusing on customer retention alongside acquisition.</a:t>
            </a:r>
          </a:p>
          <a:p>
            <a:pPr>
              <a:spcBef>
                <a:spcPts val="1200"/>
              </a:spcBef>
            </a:pPr>
            <a:r>
              <a:rPr lang="en-US" dirty="0">
                <a:solidFill>
                  <a:schemeClr val="tx1"/>
                </a:solidFill>
              </a:rPr>
              <a:t>Existing studies show substantial differences in churn prediction results due to various factors like dataset characteristics and industry specifics.</a:t>
            </a:r>
          </a:p>
          <a:p>
            <a:pPr>
              <a:spcBef>
                <a:spcPts val="1200"/>
              </a:spcBef>
            </a:pPr>
            <a:r>
              <a:rPr lang="en-US" dirty="0">
                <a:solidFill>
                  <a:schemeClr val="tx1"/>
                </a:solidFill>
              </a:rPr>
              <a:t>Need for Comprehensive Analysis: Utilizing diverse ML techniques and public datasets to evaluate model performance across industries. </a:t>
            </a:r>
          </a:p>
          <a:p>
            <a:pPr>
              <a:spcBef>
                <a:spcPts val="1200"/>
              </a:spcBef>
            </a:pPr>
            <a:r>
              <a:rPr lang="en-US" dirty="0">
                <a:solidFill>
                  <a:schemeClr val="tx1"/>
                </a:solidFill>
              </a:rPr>
              <a:t>Research Goal: Employ an Individual Participant Data Meta-Analysis (IPD-MA) to address inconsistencies and enhance the understanding of model performance across different contexts.</a:t>
            </a: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2</a:t>
            </a:fld>
            <a:endParaRPr lang="en-US"/>
          </a:p>
        </p:txBody>
      </p:sp>
    </p:spTree>
    <p:extLst>
      <p:ext uri="{BB962C8B-B14F-4D97-AF65-F5344CB8AC3E}">
        <p14:creationId xmlns:p14="http://schemas.microsoft.com/office/powerpoint/2010/main" val="40301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the random-effects model, the true effects in the studies are assumed to have been sampled from a distribution of true effects.  </a:t>
            </a:r>
          </a:p>
          <a:p>
            <a:r>
              <a:rPr lang="en-US" dirty="0"/>
              <a:t>The summary effect is our estimate of the mean of all relevant true effects, and the null hypothesis is that the mean of these effects is 0.0 (equivalent to a ratio of 1.0 for ratio measures).</a:t>
            </a:r>
          </a:p>
          <a:p>
            <a:r>
              <a:rPr lang="en-US" dirty="0"/>
              <a:t>Since our goal is to estimate the mean of the distribution, we need to take account of two sources of variance. First, there is within-study error in estimating the effect in each study. Second (even if we knew the true mean for each of our studies), there is variation in the true effects across studies. Study weights are assigned with the goal of minimizing both sources of variance.</a:t>
            </a:r>
            <a:endParaRPr lang="en-CA" dirty="0"/>
          </a:p>
        </p:txBody>
      </p:sp>
    </p:spTree>
    <p:extLst>
      <p:ext uri="{BB962C8B-B14F-4D97-AF65-F5344CB8AC3E}">
        <p14:creationId xmlns:p14="http://schemas.microsoft.com/office/powerpoint/2010/main" val="207524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highlight>
                  <a:srgbClr val="FFFEFA"/>
                </a:highlight>
                <a:latin typeface="Fira Sans" panose="020F0502020204030204" pitchFamily="34" charset="0"/>
              </a:rPr>
              <a:t>In this context, the null hypothesis (</a:t>
            </a:r>
            <a:r>
              <a:rPr lang="en-US" b="0" i="0" dirty="0" err="1">
                <a:solidFill>
                  <a:srgbClr val="000000"/>
                </a:solidFill>
                <a:effectLst/>
                <a:highlight>
                  <a:srgbClr val="FFFEFA"/>
                </a:highlight>
                <a:latin typeface="Fira Sans" panose="020F0502020204030204" pitchFamily="34" charset="0"/>
              </a:rPr>
              <a:t>H_o</a:t>
            </a:r>
            <a:r>
              <a:rPr lang="en-US" b="0" i="0" dirty="0">
                <a:solidFill>
                  <a:srgbClr val="000000"/>
                </a:solidFill>
                <a:effectLst/>
                <a:highlight>
                  <a:srgbClr val="FFFEFA"/>
                </a:highlight>
                <a:latin typeface="Fira Sans" panose="020F0502020204030204" pitchFamily="34" charset="0"/>
              </a:rPr>
              <a:t>) is that all studies share a common effect size, suggesting no significant heterogeneity. The alternative hypothesis (</a:t>
            </a:r>
            <a:r>
              <a:rPr lang="en-US" b="0" i="0" dirty="0" err="1">
                <a:solidFill>
                  <a:srgbClr val="000000"/>
                </a:solidFill>
                <a:effectLst/>
                <a:highlight>
                  <a:srgbClr val="FFFEFA"/>
                </a:highlight>
                <a:latin typeface="Fira Sans" panose="020F0502020204030204" pitchFamily="34" charset="0"/>
              </a:rPr>
              <a:t>H_a</a:t>
            </a:r>
            <a:r>
              <a:rPr lang="en-US" b="0" i="0" dirty="0">
                <a:solidFill>
                  <a:srgbClr val="000000"/>
                </a:solidFill>
                <a:effectLst/>
                <a:highlight>
                  <a:srgbClr val="FFFEFA"/>
                </a:highlight>
                <a:latin typeface="Fira Sans" panose="020F0502020204030204" pitchFamily="34" charset="0"/>
              </a:rPr>
              <a:t>), on the other hand, proposes that there is significant heterogeneity, indicating that the variability among study estimates is not solely due to sampling error but also due to true differences in effect sizes.</a:t>
            </a:r>
          </a:p>
          <a:p>
            <a:endParaRPr lang="en-US" b="0" i="0" dirty="0">
              <a:solidFill>
                <a:srgbClr val="000000"/>
              </a:solidFill>
              <a:effectLst/>
              <a:highlight>
                <a:srgbClr val="FFFEFA"/>
              </a:highlight>
              <a:latin typeface="Fira Sans" panose="020F0502020204030204" pitchFamily="34" charset="0"/>
            </a:endParaRPr>
          </a:p>
          <a:p>
            <a:r>
              <a:rPr lang="en-US" b="0" i="0" dirty="0">
                <a:solidFill>
                  <a:srgbClr val="000000"/>
                </a:solidFill>
                <a:effectLst/>
                <a:highlight>
                  <a:srgbClr val="FFFEFA"/>
                </a:highlight>
                <a:latin typeface="Fira Sans" panose="020F0502020204030204" pitchFamily="34" charset="0"/>
              </a:rPr>
              <a:t>The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F0502020204030204" pitchFamily="34" charset="0"/>
              </a:rPr>
              <a:t> statistic (</a:t>
            </a:r>
            <a:r>
              <a:rPr lang="en-US" b="0" i="0" u="none" strike="noStrike" dirty="0">
                <a:solidFill>
                  <a:srgbClr val="000000"/>
                </a:solidFill>
                <a:effectLst/>
                <a:highlight>
                  <a:srgbClr val="FFFEFA"/>
                </a:highlight>
                <a:latin typeface="Fira Sans" panose="020F0502020204030204" pitchFamily="34" charset="0"/>
                <a:hlinkClick r:id="rId3"/>
              </a:rPr>
              <a:t>J. P. Higgins and Thompson 2002</a:t>
            </a:r>
            <a:r>
              <a:rPr lang="en-US" b="0" i="0" dirty="0">
                <a:solidFill>
                  <a:srgbClr val="000000"/>
                </a:solidFill>
                <a:effectLst/>
                <a:highlight>
                  <a:srgbClr val="FFFEFA"/>
                </a:highlight>
                <a:latin typeface="Fira Sans" panose="020F0502020204030204" pitchFamily="34" charset="0"/>
              </a:rPr>
              <a:t>) is another way to quantify between-study heterogeneity, and directly based on Cochran’s </a:t>
            </a:r>
            <a:r>
              <a:rPr lang="en-US" b="0" i="0" dirty="0">
                <a:solidFill>
                  <a:srgbClr val="000000"/>
                </a:solidFill>
                <a:effectLst/>
                <a:highlight>
                  <a:srgbClr val="FFFEFA"/>
                </a:highlight>
                <a:latin typeface="MJXc-TeX-math-I"/>
              </a:rPr>
              <a:t>Q. </a:t>
            </a:r>
            <a:r>
              <a:rPr lang="en-US" b="0" i="0" dirty="0">
                <a:solidFill>
                  <a:srgbClr val="000000"/>
                </a:solidFill>
                <a:effectLst/>
                <a:highlight>
                  <a:srgbClr val="FFFEFA"/>
                </a:highlight>
                <a:latin typeface="Fira Sans" panose="020B0503050000020004" pitchFamily="34" charset="0"/>
              </a:rPr>
              <a:t>It is defined as the percentage of variability in the effect sizes that is not caused by sampling error.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draws on the assumption that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follows a </a:t>
            </a:r>
            <a:r>
              <a:rPr lang="en-US" b="0" i="0" dirty="0">
                <a:solidFill>
                  <a:srgbClr val="000000"/>
                </a:solidFill>
                <a:effectLst/>
                <a:highlight>
                  <a:srgbClr val="FFFEFA"/>
                </a:highlight>
                <a:latin typeface="MJXc-TeX-math-I"/>
              </a:rPr>
              <a:t>χ</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distribution with </a:t>
            </a:r>
            <a:r>
              <a:rPr lang="en-US" b="0" i="0" dirty="0">
                <a:solidFill>
                  <a:srgbClr val="000000"/>
                </a:solidFill>
                <a:effectLst/>
                <a:highlight>
                  <a:srgbClr val="FFFEFA"/>
                </a:highlight>
                <a:latin typeface="MJXc-TeX-math-I"/>
              </a:rPr>
              <a:t>K</a:t>
            </a:r>
            <a:r>
              <a:rPr lang="en-US" b="0" i="0" dirty="0">
                <a:solidFill>
                  <a:srgbClr val="000000"/>
                </a:solidFill>
                <a:effectLst/>
                <a:highlight>
                  <a:srgbClr val="FFFEFA"/>
                </a:highlight>
                <a:latin typeface="MJXc-TeX-main-R"/>
              </a:rPr>
              <a:t>−1</a:t>
            </a:r>
            <a:r>
              <a:rPr lang="en-US" b="0" i="0" dirty="0">
                <a:solidFill>
                  <a:srgbClr val="000000"/>
                </a:solidFill>
                <a:effectLst/>
                <a:highlight>
                  <a:srgbClr val="FFFEFA"/>
                </a:highlight>
                <a:latin typeface="Fira Sans" panose="020B0503050000020004" pitchFamily="34" charset="0"/>
              </a:rPr>
              <a:t> degrees of freedom under the null hypothesis of no heterogeneity.</a:t>
            </a:r>
          </a:p>
          <a:p>
            <a:endParaRPr lang="en-US" b="0" i="0" dirty="0">
              <a:solidFill>
                <a:srgbClr val="000000"/>
              </a:solidFill>
              <a:effectLst/>
              <a:highlight>
                <a:srgbClr val="FFFEFA"/>
              </a:highlight>
              <a:latin typeface="Fira Sans" panose="020B0503050000020004" pitchFamily="34" charset="0"/>
            </a:endParaRPr>
          </a:p>
          <a:p>
            <a:r>
              <a:rPr lang="en-US" b="0" i="0" dirty="0">
                <a:solidFill>
                  <a:srgbClr val="000000"/>
                </a:solidFill>
                <a:effectLst/>
                <a:highlight>
                  <a:srgbClr val="FFFEFA"/>
                </a:highlight>
                <a:latin typeface="Fira Sans" panose="020B0503050000020004" pitchFamily="34" charset="0"/>
              </a:rPr>
              <a:t>The </a:t>
            </a:r>
            <a:r>
              <a:rPr lang="en-US" b="0" i="0" dirty="0">
                <a:solidFill>
                  <a:srgbClr val="000000"/>
                </a:solidFill>
                <a:effectLst/>
                <a:highlight>
                  <a:srgbClr val="FFFEFA"/>
                </a:highlight>
                <a:latin typeface="MJXc-TeX-math-I"/>
              </a:rPr>
              <a:t>H</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statistic (</a:t>
            </a:r>
            <a:r>
              <a:rPr lang="en-US" b="0" i="0" u="none" strike="noStrike" dirty="0">
                <a:solidFill>
                  <a:srgbClr val="000000"/>
                </a:solidFill>
                <a:effectLst/>
                <a:highlight>
                  <a:srgbClr val="FFFEFA"/>
                </a:highlight>
                <a:latin typeface="Fira Sans" panose="020B0503050000020004" pitchFamily="34" charset="0"/>
                <a:hlinkClick r:id="rId3"/>
              </a:rPr>
              <a:t>J. P. Higgins and Thompson 2002</a:t>
            </a:r>
            <a:r>
              <a:rPr lang="en-US" b="0" i="0" dirty="0">
                <a:solidFill>
                  <a:srgbClr val="000000"/>
                </a:solidFill>
                <a:effectLst/>
                <a:highlight>
                  <a:srgbClr val="FFFEFA"/>
                </a:highlight>
                <a:latin typeface="Fira Sans" panose="020B0503050000020004" pitchFamily="34" charset="0"/>
              </a:rPr>
              <a:t>) is also derived from Cochran’s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and similar to </a:t>
            </a:r>
            <a:r>
              <a:rPr lang="en-US" b="0" i="0" dirty="0">
                <a:solidFill>
                  <a:srgbClr val="000000"/>
                </a:solidFill>
                <a:effectLst/>
                <a:highlight>
                  <a:srgbClr val="FFFEFA"/>
                </a:highlight>
                <a:latin typeface="MJXc-TeX-math-I"/>
              </a:rPr>
              <a:t>I</a:t>
            </a:r>
            <a:r>
              <a:rPr lang="en-US" b="0" i="0" dirty="0">
                <a:solidFill>
                  <a:srgbClr val="000000"/>
                </a:solidFill>
                <a:effectLst/>
                <a:highlight>
                  <a:srgbClr val="FFFEFA"/>
                </a:highlight>
                <a:latin typeface="MJXc-TeX-main-R"/>
              </a:rPr>
              <a:t>2</a:t>
            </a:r>
            <a:r>
              <a:rPr lang="en-US" b="0" i="0" dirty="0">
                <a:solidFill>
                  <a:srgbClr val="000000"/>
                </a:solidFill>
                <a:effectLst/>
                <a:highlight>
                  <a:srgbClr val="FFFEFA"/>
                </a:highlight>
                <a:latin typeface="Fira Sans" panose="020B0503050000020004" pitchFamily="34" charset="0"/>
              </a:rPr>
              <a:t>. It describes the ratio of the observed variation, measured by </a:t>
            </a:r>
            <a:r>
              <a:rPr lang="en-US" b="0" i="0" dirty="0">
                <a:solidFill>
                  <a:srgbClr val="000000"/>
                </a:solidFill>
                <a:effectLst/>
                <a:highlight>
                  <a:srgbClr val="FFFEFA"/>
                </a:highlight>
                <a:latin typeface="MJXc-TeX-math-I"/>
              </a:rPr>
              <a:t>Q</a:t>
            </a:r>
            <a:r>
              <a:rPr lang="en-US" b="0" i="0" dirty="0">
                <a:solidFill>
                  <a:srgbClr val="000000"/>
                </a:solidFill>
                <a:effectLst/>
                <a:highlight>
                  <a:srgbClr val="FFFEFA"/>
                </a:highlight>
                <a:latin typeface="Fira Sans" panose="020B0503050000020004" pitchFamily="34" charset="0"/>
              </a:rPr>
              <a:t>, and the expected variance due to sampling error:</a:t>
            </a:r>
            <a:endParaRPr lang="en-CA" dirty="0"/>
          </a:p>
        </p:txBody>
      </p:sp>
    </p:spTree>
    <p:extLst>
      <p:ext uri="{BB962C8B-B14F-4D97-AF65-F5344CB8AC3E}">
        <p14:creationId xmlns:p14="http://schemas.microsoft.com/office/powerpoint/2010/main" val="118472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133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08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8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18</a:t>
            </a:fld>
            <a:endParaRPr lang="en-CA"/>
          </a:p>
        </p:txBody>
      </p:sp>
    </p:spTree>
    <p:extLst>
      <p:ext uri="{BB962C8B-B14F-4D97-AF65-F5344CB8AC3E}">
        <p14:creationId xmlns:p14="http://schemas.microsoft.com/office/powerpoint/2010/main" val="3888533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19</a:t>
            </a:fld>
            <a:endParaRPr lang="en-CA"/>
          </a:p>
        </p:txBody>
      </p:sp>
    </p:spTree>
    <p:extLst>
      <p:ext uri="{BB962C8B-B14F-4D97-AF65-F5344CB8AC3E}">
        <p14:creationId xmlns:p14="http://schemas.microsoft.com/office/powerpoint/2010/main" val="1903354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24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5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22</a:t>
            </a:fld>
            <a:endParaRPr lang="en-CA"/>
          </a:p>
        </p:txBody>
      </p:sp>
    </p:spTree>
    <p:extLst>
      <p:ext uri="{BB962C8B-B14F-4D97-AF65-F5344CB8AC3E}">
        <p14:creationId xmlns:p14="http://schemas.microsoft.com/office/powerpoint/2010/main" val="128721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Saradhi</a:t>
            </a:r>
            <a:r>
              <a:rPr lang="en-US" sz="1100" dirty="0"/>
              <a:t> et al. (2011) reviewed three machine learning techniques in the employee churn context.</a:t>
            </a:r>
          </a:p>
          <a:p>
            <a:r>
              <a:rPr lang="en-US" sz="1200" dirty="0"/>
              <a:t>Qureshi et al. (2013) used logistic regression, decision trees, and artificial neural networks to predict potential Customer DNA website dataset churners. </a:t>
            </a:r>
          </a:p>
          <a:p>
            <a:r>
              <a:rPr lang="en-US" sz="1200" dirty="0"/>
              <a:t>Sisodia et al. (2017) used five machine learning algorithms—linear SVM, decision tree, random forest, k-nearest neighbor, and naive Bayes classifier—to build a model for predicting the churn rate for an HR analytics dataset.</a:t>
            </a:r>
          </a:p>
          <a:p>
            <a:r>
              <a:rPr lang="en-US" sz="1100" dirty="0"/>
              <a:t>Ahmad et al. (2019) developed a churn prediction model using a dataset from </a:t>
            </a:r>
            <a:r>
              <a:rPr lang="en-US" sz="1100" dirty="0" err="1"/>
              <a:t>SyriaTel</a:t>
            </a:r>
            <a:r>
              <a:rPr lang="en-US" sz="1100" dirty="0"/>
              <a:t> telecom company. </a:t>
            </a:r>
          </a:p>
          <a:p>
            <a:r>
              <a:rPr lang="en-US" sz="1100" dirty="0"/>
              <a:t>Rahman and Kumar (2020)’s paper focuses on predicting customer churn in a commercial bank. It discusses data transformation and classification techniques such as k-nearest neighbor, support vector machine, decision tree, and random forest.</a:t>
            </a:r>
          </a:p>
          <a:p>
            <a:r>
              <a:rPr lang="en-US" sz="1100" dirty="0"/>
              <a:t>Lal-</a:t>
            </a:r>
            <a:r>
              <a:rPr lang="en-US" sz="1100" dirty="0" err="1"/>
              <a:t>wani</a:t>
            </a:r>
            <a:r>
              <a:rPr lang="en-US" sz="1100" dirty="0"/>
              <a:t> et al. (2022) utilized a range of predictive models, including logistic regression, Naïve Bayes, support vector machine, random forest, decision trees, boosting, and ensemble approaches, to forecast customer turnover in the telecom sector.</a:t>
            </a:r>
          </a:p>
          <a:p>
            <a:r>
              <a:rPr lang="en-CA" sz="1200" dirty="0" err="1"/>
              <a:t>Geiler</a:t>
            </a:r>
            <a:r>
              <a:rPr lang="en-CA" sz="1200" dirty="0"/>
              <a:t> et al (2022) compared the performance of various ML algorithms on several public datasets</a:t>
            </a: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3</a:t>
            </a:fld>
            <a:endParaRPr lang="en-US"/>
          </a:p>
        </p:txBody>
      </p:sp>
    </p:spTree>
    <p:extLst>
      <p:ext uri="{BB962C8B-B14F-4D97-AF65-F5344CB8AC3E}">
        <p14:creationId xmlns:p14="http://schemas.microsoft.com/office/powerpoint/2010/main" val="22263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highlight>
                <a:srgbClr val="EBF5FA"/>
              </a:highlight>
              <a:latin typeface="ProximaVara-Roman"/>
            </a:endParaRPr>
          </a:p>
          <a:p>
            <a:endParaRPr lang="en-CA" dirty="0"/>
          </a:p>
        </p:txBody>
      </p:sp>
      <p:sp>
        <p:nvSpPr>
          <p:cNvPr id="4" name="Slide Number Placeholder 3"/>
          <p:cNvSpPr>
            <a:spLocks noGrp="1"/>
          </p:cNvSpPr>
          <p:nvPr>
            <p:ph type="sldNum" sz="quarter" idx="5"/>
          </p:nvPr>
        </p:nvSpPr>
        <p:spPr/>
        <p:txBody>
          <a:bodyPr/>
          <a:lstStyle/>
          <a:p>
            <a:fld id="{D398E1AB-9980-4D53-9055-86DB313B161C}" type="slidenum">
              <a:rPr lang="en-CA" smtClean="0"/>
              <a:t>23</a:t>
            </a:fld>
            <a:endParaRPr lang="en-CA"/>
          </a:p>
        </p:txBody>
      </p:sp>
    </p:spTree>
    <p:extLst>
      <p:ext uri="{BB962C8B-B14F-4D97-AF65-F5344CB8AC3E}">
        <p14:creationId xmlns:p14="http://schemas.microsoft.com/office/powerpoint/2010/main" val="141429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83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employing an IPD-MA approach, this study integrates raw data from multiple datasets, allowing for a more nuanced and robust comparison of machine learning models. This methodological advancement can be applied to other domains where meta-analysis of machine learning performance is required.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detailed analysis of model performance across different datasets provides a valuable reference for tackling similar prediction tasks in industry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research demonstrates the importance of accounting for heterogeneity in meta-analyses by comparing fixed-effect and random-effect models. This contribution is crucial for developing more reliable and generalizable predictive models in varied real-world scenarios. </a:t>
            </a:r>
            <a:endParaRPr dirty="0"/>
          </a:p>
        </p:txBody>
      </p:sp>
    </p:spTree>
    <p:extLst>
      <p:ext uri="{BB962C8B-B14F-4D97-AF65-F5344CB8AC3E}">
        <p14:creationId xmlns:p14="http://schemas.microsoft.com/office/powerpoint/2010/main" val="2594834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Reliance on </a:t>
            </a:r>
            <a:r>
              <a:rPr lang="en-US" dirty="0">
                <a:solidFill>
                  <a:srgbClr val="00B0F0"/>
                </a:solidFill>
              </a:rPr>
              <a:t>publicly available datasets</a:t>
            </a:r>
            <a:r>
              <a:rPr lang="en-US" dirty="0">
                <a:solidFill>
                  <a:schemeClr val="tx1"/>
                </a:solidFill>
              </a:rPr>
              <a:t> means that the findings may not fully generalize to proprietary datasets with different characteristics</a:t>
            </a:r>
          </a:p>
          <a:p>
            <a:pPr>
              <a:spcBef>
                <a:spcPts val="1200"/>
              </a:spcBef>
            </a:pPr>
            <a:r>
              <a:rPr lang="en-US" dirty="0"/>
              <a:t>Employed a limited set of machine learning models and did not explore the full spectrum of possible algorithms and their hyperparameters. </a:t>
            </a:r>
            <a:endParaRPr lang="en-US" dirty="0">
              <a:solidFill>
                <a:schemeClr val="tx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Future research should aim to include a broader range of datasets, especially those from different industries and contexts, to validate the findings further. Additionally, exploring more advanced machine learning models could yield even better performance and more robust insights.</a:t>
            </a:r>
            <a:endParaRPr dirty="0"/>
          </a:p>
        </p:txBody>
      </p:sp>
    </p:spTree>
    <p:extLst>
      <p:ext uri="{BB962C8B-B14F-4D97-AF65-F5344CB8AC3E}">
        <p14:creationId xmlns:p14="http://schemas.microsoft.com/office/powerpoint/2010/main" val="373796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5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A1ABB-E35C-AB41-91B4-CAD8CE9756C6}" type="slidenum">
              <a:rPr lang="en-US" smtClean="0"/>
              <a:t>29</a:t>
            </a:fld>
            <a:endParaRPr lang="en-US"/>
          </a:p>
        </p:txBody>
      </p:sp>
    </p:spTree>
    <p:extLst>
      <p:ext uri="{BB962C8B-B14F-4D97-AF65-F5344CB8AC3E}">
        <p14:creationId xmlns:p14="http://schemas.microsoft.com/office/powerpoint/2010/main" val="213578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4e16dee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a4e16dee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solidFill>
                  <a:schemeClr val="tx1"/>
                </a:solidFill>
              </a:rPr>
              <a:t>Systematic review and statistical methods to combine and summarize the results of several independent studies</a:t>
            </a:r>
          </a:p>
          <a:p>
            <a:pPr algn="l"/>
            <a:r>
              <a:rPr lang="en-CA" dirty="0">
                <a:solidFill>
                  <a:schemeClr val="tx1"/>
                </a:solidFill>
              </a:rPr>
              <a:t>Provides precise estimate of the effect size of specific intervention or exposure, by pooling results of multiple studies that investigated the same research question</a:t>
            </a:r>
          </a:p>
          <a:p>
            <a:r>
              <a:rPr lang="en-US" dirty="0">
                <a:solidFill>
                  <a:schemeClr val="tx1"/>
                </a:solidFill>
              </a:rPr>
              <a:t>Meta-analysis rooted in the synthesis of the effectiveness of medical and psychological interventions in the 1970s (Glass 2015, </a:t>
            </a:r>
            <a:r>
              <a:rPr lang="en-CA" dirty="0" err="1">
                <a:solidFill>
                  <a:schemeClr val="tx1"/>
                </a:solidFill>
              </a:rPr>
              <a:t>Gurevitch</a:t>
            </a:r>
            <a:r>
              <a:rPr lang="en-CA" dirty="0">
                <a:solidFill>
                  <a:schemeClr val="tx1"/>
                </a:solidFill>
              </a:rPr>
              <a:t> et al. 2018</a:t>
            </a:r>
            <a:r>
              <a:rPr lang="en-US" dirty="0">
                <a:solidFill>
                  <a:schemeClr val="tx1"/>
                </a:solidFill>
              </a:rPr>
              <a:t>) </a:t>
            </a:r>
          </a:p>
          <a:p>
            <a:r>
              <a:rPr lang="en-US" dirty="0">
                <a:solidFill>
                  <a:schemeClr val="tx1"/>
                </a:solidFill>
              </a:rPr>
              <a:t>Meta-analysis is of increasing importance in management research &amp; related fields: </a:t>
            </a:r>
          </a:p>
          <a:p>
            <a:pPr marL="631825" lvl="1" indent="-90488">
              <a:buFont typeface="Arial" panose="020B0604020202020204" pitchFamily="34" charset="0"/>
              <a:buChar char="•"/>
              <a:tabLst>
                <a:tab pos="442913" algn="l"/>
              </a:tabLst>
            </a:pPr>
            <a:r>
              <a:rPr lang="en-US" b="0" dirty="0">
                <a:solidFill>
                  <a:schemeClr val="tx1"/>
                </a:solidFill>
              </a:rPr>
              <a:t>     Bergh et al.2016, Combs et al. 2019 - general management </a:t>
            </a:r>
          </a:p>
          <a:p>
            <a:pPr marL="631825" lvl="1" indent="-90488">
              <a:buFont typeface="Arial" panose="020B0604020202020204" pitchFamily="34" charset="0"/>
              <a:buChar char="•"/>
            </a:pPr>
            <a:r>
              <a:rPr lang="en-US" b="0" dirty="0">
                <a:solidFill>
                  <a:schemeClr val="tx1"/>
                </a:solidFill>
              </a:rPr>
              <a:t>     </a:t>
            </a:r>
            <a:r>
              <a:rPr lang="en-US" b="0" dirty="0" err="1">
                <a:solidFill>
                  <a:schemeClr val="tx1"/>
                </a:solidFill>
              </a:rPr>
              <a:t>Havranek</a:t>
            </a:r>
            <a:r>
              <a:rPr lang="en-US" b="0" dirty="0">
                <a:solidFill>
                  <a:schemeClr val="tx1"/>
                </a:solidFill>
              </a:rPr>
              <a:t> et al.  2020 - in economics and finance </a:t>
            </a:r>
          </a:p>
          <a:p>
            <a:pPr marL="631825" lvl="1" indent="-90488">
              <a:buFont typeface="Arial" panose="020B0604020202020204" pitchFamily="34" charset="0"/>
              <a:buChar char="•"/>
            </a:pPr>
            <a:r>
              <a:rPr lang="en-US" b="0" dirty="0">
                <a:solidFill>
                  <a:schemeClr val="tx1"/>
                </a:solidFill>
              </a:rPr>
              <a:t>     DeSimone et al. 2020 - organizational studies</a:t>
            </a:r>
          </a:p>
          <a:p>
            <a:pPr marL="631825" lvl="1" indent="-90488">
              <a:buFont typeface="Arial" panose="020B0604020202020204" pitchFamily="34" charset="0"/>
              <a:buChar char="•"/>
            </a:pPr>
            <a:r>
              <a:rPr lang="en-US" b="0" dirty="0">
                <a:solidFill>
                  <a:schemeClr val="tx1"/>
                </a:solidFill>
              </a:rPr>
              <a:t>     Steel et al. 2021 - international business </a:t>
            </a:r>
            <a:endParaRPr lang="en-CA" b="0" dirty="0">
              <a:solidFill>
                <a:schemeClr val="tx1"/>
              </a:solidFill>
            </a:endParaRPr>
          </a:p>
          <a:p>
            <a:pPr algn="l"/>
            <a:endParaRPr lang="en-CA" dirty="0">
              <a:solidFill>
                <a:schemeClr val="tx1"/>
              </a:solidFill>
            </a:endParaRPr>
          </a:p>
          <a:p>
            <a:pPr>
              <a:spcBef>
                <a:spcPts val="1200"/>
              </a:spcBef>
            </a:pPr>
            <a:endParaRPr lang="en-CA" dirty="0">
              <a:solidFill>
                <a:schemeClr val="tx1"/>
              </a:solidFill>
            </a:endParaRPr>
          </a:p>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4</a:t>
            </a:fld>
            <a:endParaRPr lang="en-US"/>
          </a:p>
        </p:txBody>
      </p:sp>
    </p:spTree>
    <p:extLst>
      <p:ext uri="{BB962C8B-B14F-4D97-AF65-F5344CB8AC3E}">
        <p14:creationId xmlns:p14="http://schemas.microsoft.com/office/powerpoint/2010/main" val="58360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5</a:t>
            </a:fld>
            <a:endParaRPr lang="en-US"/>
          </a:p>
        </p:txBody>
      </p:sp>
    </p:spTree>
    <p:extLst>
      <p:ext uri="{BB962C8B-B14F-4D97-AF65-F5344CB8AC3E}">
        <p14:creationId xmlns:p14="http://schemas.microsoft.com/office/powerpoint/2010/main" val="155911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A1ABB-E35C-AB41-91B4-CAD8CE9756C6}" type="slidenum">
              <a:rPr lang="en-US" smtClean="0"/>
              <a:t>7</a:t>
            </a:fld>
            <a:endParaRPr lang="en-US"/>
          </a:p>
        </p:txBody>
      </p:sp>
    </p:spTree>
    <p:extLst>
      <p:ext uri="{BB962C8B-B14F-4D97-AF65-F5344CB8AC3E}">
        <p14:creationId xmlns:p14="http://schemas.microsoft.com/office/powerpoint/2010/main" val="408086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EDA example of bank churn dataset</a:t>
            </a:r>
          </a:p>
        </p:txBody>
      </p:sp>
      <p:sp>
        <p:nvSpPr>
          <p:cNvPr id="4" name="Slide Number Placeholder 3"/>
          <p:cNvSpPr>
            <a:spLocks noGrp="1"/>
          </p:cNvSpPr>
          <p:nvPr>
            <p:ph type="sldNum" sz="quarter" idx="5"/>
          </p:nvPr>
        </p:nvSpPr>
        <p:spPr/>
        <p:txBody>
          <a:bodyPr/>
          <a:lstStyle/>
          <a:p>
            <a:fld id="{CC9A1ABB-E35C-AB41-91B4-CAD8CE9756C6}" type="slidenum">
              <a:rPr lang="en-US" smtClean="0"/>
              <a:t>8</a:t>
            </a:fld>
            <a:endParaRPr lang="en-US"/>
          </a:p>
        </p:txBody>
      </p:sp>
    </p:spTree>
    <p:extLst>
      <p:ext uri="{BB962C8B-B14F-4D97-AF65-F5344CB8AC3E}">
        <p14:creationId xmlns:p14="http://schemas.microsoft.com/office/powerpoint/2010/main" val="15079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lnSpc>
                <a:spcPct val="150000"/>
              </a:lnSpc>
              <a:spcBef>
                <a:spcPts val="0"/>
              </a:spcBef>
              <a:spcAft>
                <a:spcPts val="0"/>
              </a:spcAft>
              <a:buSzPts val="1800"/>
              <a:buChar char="●"/>
            </a:pPr>
            <a:r>
              <a:rPr lang="en-US" dirty="0"/>
              <a:t>The original dataset was stratified split into 75% for train and 25% for test</a:t>
            </a:r>
          </a:p>
          <a:p>
            <a:pPr marL="457200" lvl="0" indent="-342900" algn="l" rtl="0">
              <a:lnSpc>
                <a:spcPct val="150000"/>
              </a:lnSpc>
              <a:spcBef>
                <a:spcPts val="0"/>
              </a:spcBef>
              <a:spcAft>
                <a:spcPts val="0"/>
              </a:spcAft>
              <a:buSzPts val="1800"/>
              <a:buChar char="●"/>
            </a:pPr>
            <a:r>
              <a:rPr lang="en-US" dirty="0"/>
              <a:t>Some non-informative or directed churn-related features were removed</a:t>
            </a:r>
          </a:p>
          <a:p>
            <a:pPr marL="457200" lvl="0" indent="-342900" algn="l" rtl="0">
              <a:lnSpc>
                <a:spcPct val="150000"/>
              </a:lnSpc>
              <a:spcBef>
                <a:spcPts val="0"/>
              </a:spcBef>
              <a:spcAft>
                <a:spcPts val="0"/>
              </a:spcAft>
              <a:buSzPts val="1800"/>
              <a:buChar char="●"/>
            </a:pPr>
            <a:r>
              <a:rPr lang="en-US" dirty="0"/>
              <a:t>Categorical missing data were filled by respected most frequent values </a:t>
            </a:r>
          </a:p>
          <a:p>
            <a:pPr marL="457200" lvl="0" indent="-342900" algn="l" rtl="0">
              <a:lnSpc>
                <a:spcPct val="150000"/>
              </a:lnSpc>
              <a:spcBef>
                <a:spcPts val="0"/>
              </a:spcBef>
              <a:spcAft>
                <a:spcPts val="0"/>
              </a:spcAft>
              <a:buSzPts val="1800"/>
              <a:buChar char="●"/>
            </a:pPr>
            <a:r>
              <a:rPr lang="en-US" dirty="0"/>
              <a:t>Numerical missing data were filled by respected mean values</a:t>
            </a:r>
          </a:p>
          <a:p>
            <a:pPr marL="457200" lvl="0" indent="-342900" algn="l" rtl="0">
              <a:lnSpc>
                <a:spcPct val="150000"/>
              </a:lnSpc>
              <a:spcBef>
                <a:spcPts val="0"/>
              </a:spcBef>
              <a:spcAft>
                <a:spcPts val="0"/>
              </a:spcAft>
              <a:buSzPts val="1800"/>
              <a:buChar char="●"/>
            </a:pPr>
            <a:r>
              <a:rPr lang="en-US" dirty="0"/>
              <a:t>Standard scaling was applied for numerical features</a:t>
            </a:r>
          </a:p>
          <a:p>
            <a:pPr marL="457200" lvl="0" indent="-342900" algn="l" rtl="0">
              <a:lnSpc>
                <a:spcPct val="150000"/>
              </a:lnSpc>
              <a:spcBef>
                <a:spcPts val="0"/>
              </a:spcBef>
              <a:spcAft>
                <a:spcPts val="0"/>
              </a:spcAft>
              <a:buSzPts val="1800"/>
              <a:buChar char="●"/>
            </a:pPr>
            <a:r>
              <a:rPr lang="en-US" dirty="0"/>
              <a:t>Categorical variables were applied one-hot encoder</a:t>
            </a:r>
          </a:p>
        </p:txBody>
      </p:sp>
      <p:sp>
        <p:nvSpPr>
          <p:cNvPr id="4" name="Slide Number Placeholder 3"/>
          <p:cNvSpPr>
            <a:spLocks noGrp="1"/>
          </p:cNvSpPr>
          <p:nvPr>
            <p:ph type="sldNum" sz="quarter" idx="5"/>
          </p:nvPr>
        </p:nvSpPr>
        <p:spPr/>
        <p:txBody>
          <a:bodyPr/>
          <a:lstStyle/>
          <a:p>
            <a:fld id="{CC9A1ABB-E35C-AB41-91B4-CAD8CE9756C6}" type="slidenum">
              <a:rPr lang="en-US" smtClean="0"/>
              <a:t>9</a:t>
            </a:fld>
            <a:endParaRPr lang="en-US"/>
          </a:p>
        </p:txBody>
      </p:sp>
    </p:spTree>
    <p:extLst>
      <p:ext uri="{BB962C8B-B14F-4D97-AF65-F5344CB8AC3E}">
        <p14:creationId xmlns:p14="http://schemas.microsoft.com/office/powerpoint/2010/main" val="233151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CA" dirty="0">
                <a:solidFill>
                  <a:schemeClr val="tx1"/>
                </a:solidFill>
                <a:latin typeface="+mn-lt"/>
              </a:rPr>
              <a:t>Derived metrics from the Confusion Matrix were used for evaluation: Accuracy,</a:t>
            </a:r>
            <a:r>
              <a:rPr lang="en-US" dirty="0">
                <a:solidFill>
                  <a:srgbClr val="0F0F0F"/>
                </a:solidFill>
                <a:latin typeface="+mn-lt"/>
              </a:rPr>
              <a:t> Precision, Recall, F1 Score, and ROC AUC</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The ROC curve is plotted with True Positive Rate (TPR, also known as sensitivity) on the y-axis against the False Positive Rate (FPR, 1-specificity) on the x-axis at various threshold settings.</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TPR is calculated as TPR=TP/(TP+FN).</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CA" dirty="0"/>
              <a:t>FPR is calculated as FPR=FP/(FP+TN)</a:t>
            </a:r>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The AUC value ranges from 0 to 1. A model with perfect prediction has an AUC of 1, which means it has a perfect ability to distinguish between positive and negative class points. An AUC of 0.5 suggests no discriminative ability, equivalent to random guessing.</a:t>
            </a:r>
            <a:endParaRPr lang="en-CA" dirty="0"/>
          </a:p>
          <a:p>
            <a:pPr marL="457200" marR="0" lvl="0" indent="-342900" algn="l" defTabSz="914400" rtl="0" eaLnBrk="1" fontAlgn="auto" latinLnBrk="0" hangingPunct="1">
              <a:lnSpc>
                <a:spcPct val="150000"/>
              </a:lnSpc>
              <a:spcBef>
                <a:spcPts val="0"/>
              </a:spcBef>
              <a:spcAft>
                <a:spcPts val="0"/>
              </a:spcAft>
              <a:buClrTx/>
              <a:buSzPts val="1800"/>
              <a:buFontTx/>
              <a:buChar char="●"/>
              <a:tabLst/>
              <a:defRPr/>
            </a:pPr>
            <a:r>
              <a:rPr lang="en-US" dirty="0"/>
              <a:t>A higher AUC value indicates better model performance, with a clearer ability to differentiate between the positive and negative classes across all possible classification thresholds.</a:t>
            </a:r>
            <a:endParaRPr lang="en-US" dirty="0">
              <a:solidFill>
                <a:srgbClr val="0F0F0F"/>
              </a:solidFill>
              <a:latin typeface="+mn-lt"/>
            </a:endParaRPr>
          </a:p>
          <a:p>
            <a:pPr marL="457200" lvl="0" indent="-342900" algn="l" rtl="0">
              <a:lnSpc>
                <a:spcPct val="150000"/>
              </a:lnSpc>
              <a:spcBef>
                <a:spcPts val="0"/>
              </a:spcBef>
              <a:spcAft>
                <a:spcPts val="0"/>
              </a:spcAft>
              <a:buSzPts val="1800"/>
              <a:buChar char="●"/>
            </a:pPr>
            <a:endParaRPr lang="en-US" dirty="0"/>
          </a:p>
        </p:txBody>
      </p:sp>
      <p:sp>
        <p:nvSpPr>
          <p:cNvPr id="4" name="Slide Number Placeholder 3"/>
          <p:cNvSpPr>
            <a:spLocks noGrp="1"/>
          </p:cNvSpPr>
          <p:nvPr>
            <p:ph type="sldNum" sz="quarter" idx="5"/>
          </p:nvPr>
        </p:nvSpPr>
        <p:spPr/>
        <p:txBody>
          <a:bodyPr/>
          <a:lstStyle/>
          <a:p>
            <a:fld id="{CC9A1ABB-E35C-AB41-91B4-CAD8CE9756C6}" type="slidenum">
              <a:rPr lang="en-US" smtClean="0"/>
              <a:t>10</a:t>
            </a:fld>
            <a:endParaRPr lang="en-US"/>
          </a:p>
        </p:txBody>
      </p:sp>
    </p:spTree>
    <p:extLst>
      <p:ext uri="{BB962C8B-B14F-4D97-AF65-F5344CB8AC3E}">
        <p14:creationId xmlns:p14="http://schemas.microsoft.com/office/powerpoint/2010/main" val="364849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the fixed-effect model all studies in the analysis share a common true effect.  </a:t>
            </a:r>
          </a:p>
          <a:p>
            <a:r>
              <a:rPr lang="en-US" dirty="0"/>
              <a:t>All observed dispersion reflects sampling error, and study weights are assigned to minimize this within-study error.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summary effect is our estimate of this common effect size, and the null hypothesis is that this common effect is zero (for a difference) or one (for a ratio). </a:t>
            </a:r>
          </a:p>
          <a:p>
            <a:endParaRPr lang="en-CA" dirty="0"/>
          </a:p>
        </p:txBody>
      </p:sp>
    </p:spTree>
    <p:extLst>
      <p:ext uri="{BB962C8B-B14F-4D97-AF65-F5344CB8AC3E}">
        <p14:creationId xmlns:p14="http://schemas.microsoft.com/office/powerpoint/2010/main" val="1483099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13920"/>
            <a:ext cx="12192000" cy="6871919"/>
          </a:xfrm>
          <a:prstGeom prst="rect">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51384" y="5733256"/>
            <a:ext cx="1999200" cy="740129"/>
          </a:xfrm>
          <a:prstGeom prst="rect">
            <a:avLst/>
          </a:prstGeom>
        </p:spPr>
      </p:pic>
      <p:sp>
        <p:nvSpPr>
          <p:cNvPr id="3" name="Title 2"/>
          <p:cNvSpPr>
            <a:spLocks noGrp="1"/>
          </p:cNvSpPr>
          <p:nvPr>
            <p:ph type="title"/>
          </p:nvPr>
        </p:nvSpPr>
        <p:spPr>
          <a:xfrm>
            <a:off x="1378868" y="1917601"/>
            <a:ext cx="9434264" cy="935335"/>
          </a:xfrm>
        </p:spPr>
        <p:txBody>
          <a:bodyPr vert="horz" lIns="91440" tIns="45720" rIns="91440" bIns="45720" rtlCol="0" anchor="t" anchorCtr="0">
            <a:noAutofit/>
          </a:bodyPr>
          <a:lstStyle>
            <a:lvl1pPr>
              <a:defRPr lang="en-US" sz="5500" b="0" i="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lgn="ctr"/>
            <a:r>
              <a:rPr lang="en-US"/>
              <a:t>Click to edit Master title style</a:t>
            </a:r>
            <a:endParaRPr lang="en-US" dirty="0"/>
          </a:p>
        </p:txBody>
      </p:sp>
      <p:sp>
        <p:nvSpPr>
          <p:cNvPr id="7" name="Text Placeholder 6"/>
          <p:cNvSpPr>
            <a:spLocks noGrp="1"/>
          </p:cNvSpPr>
          <p:nvPr>
            <p:ph type="body" sz="quarter" idx="10"/>
          </p:nvPr>
        </p:nvSpPr>
        <p:spPr>
          <a:xfrm>
            <a:off x="1379538" y="3068960"/>
            <a:ext cx="9432925" cy="503287"/>
          </a:xfrm>
        </p:spPr>
        <p:txBody>
          <a:bodyPr>
            <a:noAutofit/>
          </a:bodyPr>
          <a:lstStyle>
            <a:lvl1pPr algn="ctr">
              <a:defRPr sz="25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n-US"/>
              <a:t>Click to edit Master text styles</a:t>
            </a:r>
          </a:p>
        </p:txBody>
      </p:sp>
      <p:sp>
        <p:nvSpPr>
          <p:cNvPr id="9" name="Text Placeholder 6"/>
          <p:cNvSpPr>
            <a:spLocks noGrp="1"/>
          </p:cNvSpPr>
          <p:nvPr>
            <p:ph type="body" sz="quarter" idx="11"/>
          </p:nvPr>
        </p:nvSpPr>
        <p:spPr>
          <a:xfrm>
            <a:off x="3899756" y="5807744"/>
            <a:ext cx="4392488" cy="503287"/>
          </a:xfrm>
        </p:spPr>
        <p:txBody>
          <a:bodyPr>
            <a:noAutofit/>
          </a:bodyPr>
          <a:lstStyle>
            <a:lvl1pPr algn="ctr">
              <a:defRPr sz="20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42974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wo thirds colum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007BBE-AB6C-9946-9BA2-BC2BBDB8AE6B}"/>
              </a:ext>
            </a:extLst>
          </p:cNvPr>
          <p:cNvSpPr>
            <a:spLocks noGrp="1"/>
          </p:cNvSpPr>
          <p:nvPr>
            <p:ph type="title"/>
          </p:nvPr>
        </p:nvSpPr>
        <p:spPr>
          <a:xfrm>
            <a:off x="1054800" y="864000"/>
            <a:ext cx="10081760" cy="692776"/>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A020125F-7014-124C-92D0-624371F21BA4}"/>
              </a:ext>
            </a:extLst>
          </p:cNvPr>
          <p:cNvSpPr>
            <a:spLocks noGrp="1"/>
          </p:cNvSpPr>
          <p:nvPr>
            <p:ph idx="11"/>
          </p:nvPr>
        </p:nvSpPr>
        <p:spPr>
          <a:xfrm>
            <a:off x="1054800" y="1800000"/>
            <a:ext cx="6840000" cy="4536001"/>
          </a:xfrm>
        </p:spPr>
        <p:txBody>
          <a:bodyPr/>
          <a:lstStyle>
            <a:lvl1pPr>
              <a:defRPr sz="2600"/>
            </a:lvl1pPr>
            <a:lvl2pPr>
              <a:defRPr sz="26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62FA614E-E3ED-E64B-A721-C7F3299AB7DB}"/>
              </a:ext>
            </a:extLst>
          </p:cNvPr>
          <p:cNvSpPr>
            <a:spLocks noGrp="1"/>
          </p:cNvSpPr>
          <p:nvPr>
            <p:ph type="body" sz="half" idx="12"/>
          </p:nvPr>
        </p:nvSpPr>
        <p:spPr>
          <a:xfrm>
            <a:off x="8078148" y="2916001"/>
            <a:ext cx="3060000" cy="342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Content Placeholder 7">
            <a:extLst>
              <a:ext uri="{FF2B5EF4-FFF2-40B4-BE49-F238E27FC236}">
                <a16:creationId xmlns:a16="http://schemas.microsoft.com/office/drawing/2014/main" id="{70ADF5DF-8AEB-5F40-BAA7-F8675CF065FF}"/>
              </a:ext>
            </a:extLst>
          </p:cNvPr>
          <p:cNvSpPr>
            <a:spLocks noGrp="1"/>
          </p:cNvSpPr>
          <p:nvPr>
            <p:ph sz="quarter" idx="13"/>
          </p:nvPr>
        </p:nvSpPr>
        <p:spPr>
          <a:xfrm>
            <a:off x="8076560" y="1800000"/>
            <a:ext cx="3060000" cy="997967"/>
          </a:xfrm>
        </p:spPr>
        <p:txBody>
          <a:bodyPr>
            <a:noAutofit/>
          </a:bodyPr>
          <a:lstStyle>
            <a:lvl1pPr>
              <a:lnSpc>
                <a:spcPct val="95000"/>
              </a:lnSpc>
              <a:spcBef>
                <a:spcPts val="0"/>
              </a:spcBef>
              <a:defRPr sz="2800">
                <a:solidFill>
                  <a:schemeClr val="bg2"/>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0EF4E7F0-BEE4-DB44-A5D3-3207A76A950B}"/>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two thirds column">
    <p:spTree>
      <p:nvGrpSpPr>
        <p:cNvPr id="1" name=""/>
        <p:cNvGrpSpPr/>
        <p:nvPr/>
      </p:nvGrpSpPr>
      <p:grpSpPr>
        <a:xfrm>
          <a:off x="0" y="0"/>
          <a:ext cx="0" cy="0"/>
          <a:chOff x="0" y="0"/>
          <a:chExt cx="0" cy="0"/>
        </a:xfrm>
      </p:grpSpPr>
      <p:sp>
        <p:nvSpPr>
          <p:cNvPr id="6" name="Title 5"/>
          <p:cNvSpPr>
            <a:spLocks noGrp="1"/>
          </p:cNvSpPr>
          <p:nvPr>
            <p:ph type="title"/>
          </p:nvPr>
        </p:nvSpPr>
        <p:spPr>
          <a:xfrm>
            <a:off x="1054800" y="864000"/>
            <a:ext cx="10080000" cy="692776"/>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7E8F396F-8A70-A348-B563-AA6EB0235E05}"/>
              </a:ext>
            </a:extLst>
          </p:cNvPr>
          <p:cNvSpPr>
            <a:spLocks noGrp="1"/>
          </p:cNvSpPr>
          <p:nvPr>
            <p:ph idx="11"/>
          </p:nvPr>
        </p:nvSpPr>
        <p:spPr>
          <a:xfrm>
            <a:off x="4295800" y="1800000"/>
            <a:ext cx="6839000" cy="4536001"/>
          </a:xfrm>
        </p:spPr>
        <p:txBody>
          <a:bodyPr/>
          <a:lstStyle>
            <a:lvl1pPr>
              <a:defRPr sz="26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a:extLst>
              <a:ext uri="{FF2B5EF4-FFF2-40B4-BE49-F238E27FC236}">
                <a16:creationId xmlns:a16="http://schemas.microsoft.com/office/drawing/2014/main" id="{C4A347BE-1B1D-904E-AE42-A480D5B6326D}"/>
              </a:ext>
            </a:extLst>
          </p:cNvPr>
          <p:cNvSpPr>
            <a:spLocks noGrp="1"/>
          </p:cNvSpPr>
          <p:nvPr>
            <p:ph type="body" sz="half" idx="12"/>
          </p:nvPr>
        </p:nvSpPr>
        <p:spPr>
          <a:xfrm>
            <a:off x="1064752" y="2916001"/>
            <a:ext cx="3060000" cy="342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7">
            <a:extLst>
              <a:ext uri="{FF2B5EF4-FFF2-40B4-BE49-F238E27FC236}">
                <a16:creationId xmlns:a16="http://schemas.microsoft.com/office/drawing/2014/main" id="{A249C506-9790-8F40-B983-E4F92673DF57}"/>
              </a:ext>
            </a:extLst>
          </p:cNvPr>
          <p:cNvSpPr>
            <a:spLocks noGrp="1"/>
          </p:cNvSpPr>
          <p:nvPr>
            <p:ph sz="quarter" idx="13"/>
          </p:nvPr>
        </p:nvSpPr>
        <p:spPr>
          <a:xfrm>
            <a:off x="1064752" y="1800000"/>
            <a:ext cx="3060000" cy="997967"/>
          </a:xfrm>
        </p:spPr>
        <p:txBody>
          <a:bodyPr>
            <a:noAutofit/>
          </a:bodyPr>
          <a:lstStyle>
            <a:lvl1pPr>
              <a:lnSpc>
                <a:spcPct val="95000"/>
              </a:lnSpc>
              <a:spcBef>
                <a:spcPts val="0"/>
              </a:spcBef>
              <a:defRPr sz="2800">
                <a:solidFill>
                  <a:schemeClr val="bg2"/>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52BA385E-C3B4-6340-872E-01DF8F506739}"/>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034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page">
    <p:bg>
      <p:bgPr>
        <a:blipFill dpi="0" rotWithShape="1">
          <a:blip r:embed="rId2" cstate="screen">
            <a:alphaModFix amt="9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idx="1"/>
          </p:nvPr>
        </p:nvSpPr>
        <p:spPr>
          <a:xfrm>
            <a:off x="1908000" y="1916834"/>
            <a:ext cx="8298176" cy="2880315"/>
          </a:xfrm>
        </p:spPr>
        <p:txBody>
          <a:bodyPr>
            <a:noAutofit/>
          </a:bodyPr>
          <a:lstStyle>
            <a:lvl1pPr marL="0" indent="0">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p:cNvCxnSpPr/>
          <p:nvPr userDrawn="1"/>
        </p:nvCxnSpPr>
        <p:spPr>
          <a:xfrm>
            <a:off x="1908000" y="1628800"/>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908000" y="5085184"/>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787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with Title/Subtitle">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62148"/>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056000"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a:xfrm>
            <a:off x="4546089"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a:xfrm>
            <a:off x="8040002" y="2052000"/>
            <a:ext cx="3096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1056000" y="1440000"/>
            <a:ext cx="10080000" cy="432048"/>
          </a:xfrm>
          <a:prstGeom prst="rect">
            <a:avLst/>
          </a:prstGeom>
        </p:spPr>
        <p:txBody>
          <a:bodyPr>
            <a:noAutofit/>
          </a:bodyPr>
          <a:lstStyle>
            <a:lvl1pPr>
              <a:defRPr sz="2000" b="0" i="1">
                <a:solidFill>
                  <a:srgbClr val="00B0B9"/>
                </a:solidFill>
                <a:latin typeface="Georgia" panose="02040502050405020303" pitchFamily="18" charset="0"/>
                <a:ea typeface="Roboto" panose="02000000000000000000" pitchFamily="2" charset="0"/>
                <a:cs typeface="Roboto" panose="02000000000000000000" pitchFamily="2"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2434B3AC-CC9C-C74A-82F1-99649905E783}"/>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034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56760"/>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080768"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10"/>
          </p:nvPr>
        </p:nvSpPr>
        <p:spPr>
          <a:xfrm>
            <a:off x="4564800"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1"/>
          </p:nvPr>
        </p:nvSpPr>
        <p:spPr>
          <a:xfrm>
            <a:off x="8056448" y="1800000"/>
            <a:ext cx="3060000" cy="453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32EDBC7-7278-E64D-8CA9-5F2A67803EE2}"/>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9110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Half Page Image">
    <p:spTree>
      <p:nvGrpSpPr>
        <p:cNvPr id="1" name=""/>
        <p:cNvGrpSpPr/>
        <p:nvPr/>
      </p:nvGrpSpPr>
      <p:grpSpPr>
        <a:xfrm>
          <a:off x="0" y="0"/>
          <a:ext cx="0" cy="0"/>
          <a:chOff x="0" y="0"/>
          <a:chExt cx="0" cy="0"/>
        </a:xfrm>
      </p:grpSpPr>
      <p:sp>
        <p:nvSpPr>
          <p:cNvPr id="8" name="Picture Placeholder 6"/>
          <p:cNvSpPr>
            <a:spLocks noGrp="1"/>
          </p:cNvSpPr>
          <p:nvPr>
            <p:ph type="pic" sz="quarter" idx="10"/>
          </p:nvPr>
        </p:nvSpPr>
        <p:spPr>
          <a:xfrm>
            <a:off x="6005513" y="0"/>
            <a:ext cx="6186487" cy="6858000"/>
          </a:xfrm>
          <a:prstGeom prst="rect">
            <a:avLst/>
          </a:prstGeom>
        </p:spPr>
        <p:txBody>
          <a:bodyPr/>
          <a:lstStyle/>
          <a:p>
            <a:r>
              <a:rPr lang="en-US"/>
              <a:t>Click icon to add picture</a:t>
            </a:r>
          </a:p>
        </p:txBody>
      </p:sp>
      <p:sp>
        <p:nvSpPr>
          <p:cNvPr id="9" name="Title 8"/>
          <p:cNvSpPr>
            <a:spLocks noGrp="1"/>
          </p:cNvSpPr>
          <p:nvPr>
            <p:ph type="title"/>
          </p:nvPr>
        </p:nvSpPr>
        <p:spPr>
          <a:xfrm>
            <a:off x="983432" y="864000"/>
            <a:ext cx="4369904" cy="440768"/>
          </a:xfrm>
        </p:spPr>
        <p:txBody>
          <a:bodyPr>
            <a:noAutofit/>
          </a:bodyPr>
          <a:lstStyle>
            <a:lvl1pPr algn="l">
              <a:defRPr sz="2400" b="1" i="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11" name="Content Placeholder 10"/>
          <p:cNvSpPr>
            <a:spLocks noGrp="1"/>
          </p:cNvSpPr>
          <p:nvPr>
            <p:ph sz="quarter" idx="11"/>
          </p:nvPr>
        </p:nvSpPr>
        <p:spPr>
          <a:xfrm>
            <a:off x="982800" y="1620000"/>
            <a:ext cx="4369904" cy="468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5D1C8AE6-66C9-FB44-AD68-8588FAC75BF9}"/>
              </a:ext>
            </a:extLst>
          </p:cNvPr>
          <p:cNvSpPr/>
          <p:nvPr userDrawn="1"/>
        </p:nvSpPr>
        <p:spPr>
          <a:xfrm>
            <a:off x="1" y="6660000"/>
            <a:ext cx="6005512"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343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nner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2443638"/>
          </a:xfrm>
        </p:spPr>
        <p:txBody>
          <a:bodyPr/>
          <a:lstStyle/>
          <a:p>
            <a:r>
              <a:rPr lang="en-US"/>
              <a:t>Click icon to add picture</a:t>
            </a:r>
          </a:p>
        </p:txBody>
      </p:sp>
      <p:sp>
        <p:nvSpPr>
          <p:cNvPr id="9" name="Text Placeholder 8"/>
          <p:cNvSpPr>
            <a:spLocks noGrp="1"/>
          </p:cNvSpPr>
          <p:nvPr>
            <p:ph type="body" sz="quarter" idx="13"/>
          </p:nvPr>
        </p:nvSpPr>
        <p:spPr>
          <a:xfrm>
            <a:off x="1703512" y="3672000"/>
            <a:ext cx="9360000" cy="260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703512" y="2880000"/>
            <a:ext cx="9360000" cy="593585"/>
          </a:xfrm>
        </p:spPr>
        <p:txBody>
          <a:bodyPr/>
          <a:lstStyle>
            <a:lvl1pPr algn="ct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AEBFD13A-F906-A94E-A88A-3E2CA6A77EA8}"/>
              </a:ext>
            </a:extLst>
          </p:cNvPr>
          <p:cNvSpPr/>
          <p:nvPr userDrawn="1"/>
        </p:nvSpPr>
        <p:spPr>
          <a:xfrm>
            <a:off x="0" y="6660000"/>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3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20784"/>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956414B5-A60E-0D46-A931-211121C3E440}"/>
              </a:ext>
            </a:extLst>
          </p:cNvPr>
          <p:cNvSpPr/>
          <p:nvPr userDrawn="1"/>
        </p:nvSpPr>
        <p:spPr>
          <a:xfrm>
            <a:off x="0" y="6660000"/>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3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 Out Box Option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652D3D-F1F0-644E-BBEA-8E81AA1B0590}"/>
              </a:ext>
            </a:extLst>
          </p:cNvPr>
          <p:cNvSpPr txBox="1">
            <a:spLocks/>
          </p:cNvSpPr>
          <p:nvPr userDrawn="1"/>
        </p:nvSpPr>
        <p:spPr>
          <a:xfrm>
            <a:off x="1070405" y="719984"/>
            <a:ext cx="10080000" cy="65679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800" b="0" i="0" kern="1200">
                <a:solidFill>
                  <a:schemeClr val="tx2"/>
                </a:solidFill>
                <a:latin typeface="Arial Narrow" panose="020B0604020202020204" pitchFamily="34" charset="0"/>
                <a:ea typeface="Arial Narrow" panose="020B0604020202020204" pitchFamily="34" charset="0"/>
                <a:cs typeface="Arial Narrow" panose="020B0604020202020204" pitchFamily="34" charset="0"/>
              </a:defRPr>
            </a:lvl1pPr>
          </a:lstStyle>
          <a:p>
            <a:r>
              <a:rPr lang="en-US" dirty="0">
                <a:latin typeface="Arial" panose="020B0604020202020204" pitchFamily="34" charset="0"/>
                <a:ea typeface="Roboto" panose="02000000000000000000" pitchFamily="2" charset="0"/>
                <a:cs typeface="Arial" panose="020B0604020202020204" pitchFamily="34" charset="0"/>
              </a:rPr>
              <a:t>Call Out Box Options</a:t>
            </a:r>
          </a:p>
        </p:txBody>
      </p:sp>
      <p:sp>
        <p:nvSpPr>
          <p:cNvPr id="4" name="Rectangle 3">
            <a:extLst>
              <a:ext uri="{FF2B5EF4-FFF2-40B4-BE49-F238E27FC236}">
                <a16:creationId xmlns:a16="http://schemas.microsoft.com/office/drawing/2014/main" id="{898BDD5F-B4E4-2F44-A938-A4F9181E2714}"/>
              </a:ext>
            </a:extLst>
          </p:cNvPr>
          <p:cNvSpPr/>
          <p:nvPr userDrawn="1"/>
        </p:nvSpPr>
        <p:spPr>
          <a:xfrm>
            <a:off x="4455421" y="1484784"/>
            <a:ext cx="3060000" cy="2088231"/>
          </a:xfrm>
          <a:prstGeom prst="rect">
            <a:avLst/>
          </a:prstGeom>
          <a:gradFill>
            <a:gsLst>
              <a:gs pos="52000">
                <a:schemeClr val="tx2">
                  <a:lumMod val="90000"/>
                  <a:lumOff val="10000"/>
                  <a:alpha val="89000"/>
                </a:schemeClr>
              </a:gs>
              <a:gs pos="0">
                <a:schemeClr val="tx2"/>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endParaRPr lang="en-US" sz="1900" b="1" dirty="0">
              <a:solidFill>
                <a:schemeClr val="bg1"/>
              </a:solidFill>
              <a:latin typeface="+mn-lt"/>
            </a:endParaRPr>
          </a:p>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Gradient 2</a:t>
            </a:r>
          </a:p>
          <a:p>
            <a:pPr algn="ctr">
              <a:lnSpc>
                <a:spcPts val="2650"/>
              </a:lnSpc>
            </a:pPr>
            <a:endParaRPr lang="en-US" sz="1900" b="1" dirty="0">
              <a:solidFill>
                <a:schemeClr val="bg1"/>
              </a:solidFill>
              <a:latin typeface="+mn-lt"/>
            </a:endParaRPr>
          </a:p>
        </p:txBody>
      </p:sp>
      <p:sp>
        <p:nvSpPr>
          <p:cNvPr id="5" name="Rectangle 4">
            <a:extLst>
              <a:ext uri="{FF2B5EF4-FFF2-40B4-BE49-F238E27FC236}">
                <a16:creationId xmlns:a16="http://schemas.microsoft.com/office/drawing/2014/main" id="{DD6CD87B-6EB2-3A4D-B2D8-54A3B5E81D83}"/>
              </a:ext>
            </a:extLst>
          </p:cNvPr>
          <p:cNvSpPr/>
          <p:nvPr userDrawn="1"/>
        </p:nvSpPr>
        <p:spPr>
          <a:xfrm>
            <a:off x="7695781" y="1484784"/>
            <a:ext cx="3060000" cy="2088231"/>
          </a:xfrm>
          <a:prstGeom prst="rect">
            <a:avLst/>
          </a:prstGeom>
          <a:gradFill>
            <a:gsLst>
              <a:gs pos="52000">
                <a:schemeClr val="accent1">
                  <a:lumMod val="40000"/>
                  <a:lumOff val="60000"/>
                </a:schemeClr>
              </a:gs>
              <a:gs pos="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tx2"/>
                </a:solidFill>
                <a:latin typeface="Arial" panose="020B0604020202020204" pitchFamily="34" charset="0"/>
                <a:ea typeface="Roboto" panose="02000000000000000000" pitchFamily="2" charset="0"/>
                <a:cs typeface="Arial" panose="020B0604020202020204" pitchFamily="34" charset="0"/>
              </a:rPr>
              <a:t>Gradient 3</a:t>
            </a:r>
          </a:p>
        </p:txBody>
      </p:sp>
      <p:sp>
        <p:nvSpPr>
          <p:cNvPr id="6" name="Rectangle 5">
            <a:extLst>
              <a:ext uri="{FF2B5EF4-FFF2-40B4-BE49-F238E27FC236}">
                <a16:creationId xmlns:a16="http://schemas.microsoft.com/office/drawing/2014/main" id="{7911D2A0-93F8-8F41-9B12-4A1EAB59C686}"/>
              </a:ext>
            </a:extLst>
          </p:cNvPr>
          <p:cNvSpPr/>
          <p:nvPr userDrawn="1"/>
        </p:nvSpPr>
        <p:spPr>
          <a:xfrm>
            <a:off x="1215061" y="1484785"/>
            <a:ext cx="3060000" cy="2088231"/>
          </a:xfrm>
          <a:prstGeom prst="rect">
            <a:avLst/>
          </a:prstGeom>
          <a:gradFill flip="none" rotWithShape="1">
            <a:gsLst>
              <a:gs pos="27000">
                <a:schemeClr val="bg2">
                  <a:lumMod val="94000"/>
                  <a:lumOff val="6000"/>
                </a:schemeClr>
              </a:gs>
              <a:gs pos="75000">
                <a:schemeClr val="bg2">
                  <a:lumMod val="94000"/>
                  <a:lumOff val="6000"/>
                </a:schemeClr>
              </a:gs>
              <a:gs pos="50000">
                <a:schemeClr val="bg2"/>
              </a:gs>
              <a:gs pos="0">
                <a:schemeClr val="bg2">
                  <a:lumMod val="82000"/>
                  <a:lumOff val="18000"/>
                </a:schemeClr>
              </a:gs>
              <a:gs pos="100000">
                <a:schemeClr val="bg2">
                  <a:lumMod val="79000"/>
                  <a:lumOff val="21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Gradient 1</a:t>
            </a:r>
          </a:p>
          <a:p>
            <a:pPr algn="ctr">
              <a:lnSpc>
                <a:spcPct val="100000"/>
              </a:lnSpc>
            </a:pPr>
            <a: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t>copy &amp; paste to use the </a:t>
            </a:r>
            <a:b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1400" b="1" dirty="0">
                <a:solidFill>
                  <a:schemeClr val="bg1"/>
                </a:solidFill>
                <a:latin typeface="Arial" panose="020B0604020202020204" pitchFamily="34" charset="0"/>
                <a:ea typeface="Roboto" panose="02000000000000000000" pitchFamily="2" charset="0"/>
                <a:cs typeface="Arial" panose="020B0604020202020204" pitchFamily="34" charset="0"/>
              </a:rPr>
              <a:t>call out boxes</a:t>
            </a:r>
          </a:p>
        </p:txBody>
      </p:sp>
      <p:sp>
        <p:nvSpPr>
          <p:cNvPr id="7" name="Rectangle 6">
            <a:extLst>
              <a:ext uri="{FF2B5EF4-FFF2-40B4-BE49-F238E27FC236}">
                <a16:creationId xmlns:a16="http://schemas.microsoft.com/office/drawing/2014/main" id="{056862EC-8AF0-C845-BD10-B9104217205A}"/>
              </a:ext>
            </a:extLst>
          </p:cNvPr>
          <p:cNvSpPr/>
          <p:nvPr userDrawn="1"/>
        </p:nvSpPr>
        <p:spPr>
          <a:xfrm>
            <a:off x="7695781" y="3861048"/>
            <a:ext cx="3060000" cy="2088231"/>
          </a:xfrm>
          <a:prstGeom prst="rect">
            <a:avLst/>
          </a:prstGeom>
          <a:solidFill>
            <a:schemeClr val="accent1"/>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tx2"/>
                </a:solidFill>
                <a:latin typeface="Arial" panose="020B0604020202020204" pitchFamily="34" charset="0"/>
                <a:ea typeface="Roboto" panose="02000000000000000000" pitchFamily="2" charset="0"/>
                <a:cs typeface="Arial" panose="020B0604020202020204" pitchFamily="34" charset="0"/>
              </a:rPr>
              <a:t>Solid Fill with Shadow</a:t>
            </a:r>
          </a:p>
        </p:txBody>
      </p:sp>
      <p:sp>
        <p:nvSpPr>
          <p:cNvPr id="8" name="Rectangle 7">
            <a:extLst>
              <a:ext uri="{FF2B5EF4-FFF2-40B4-BE49-F238E27FC236}">
                <a16:creationId xmlns:a16="http://schemas.microsoft.com/office/drawing/2014/main" id="{4CEB0D93-D91A-374B-A3CC-170A70DE757A}"/>
              </a:ext>
            </a:extLst>
          </p:cNvPr>
          <p:cNvSpPr/>
          <p:nvPr userDrawn="1"/>
        </p:nvSpPr>
        <p:spPr>
          <a:xfrm>
            <a:off x="4439816" y="3861048"/>
            <a:ext cx="3060000" cy="2088231"/>
          </a:xfrm>
          <a:prstGeom prst="rect">
            <a:avLst/>
          </a:prstGeom>
          <a:solidFill>
            <a:schemeClr val="tx2"/>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Solid Fill with Shadow</a:t>
            </a:r>
          </a:p>
        </p:txBody>
      </p:sp>
      <p:sp>
        <p:nvSpPr>
          <p:cNvPr id="9" name="Rectangle 8">
            <a:extLst>
              <a:ext uri="{FF2B5EF4-FFF2-40B4-BE49-F238E27FC236}">
                <a16:creationId xmlns:a16="http://schemas.microsoft.com/office/drawing/2014/main" id="{1746483B-ED6B-7444-84A6-FAD02BE55F78}"/>
              </a:ext>
            </a:extLst>
          </p:cNvPr>
          <p:cNvSpPr/>
          <p:nvPr userDrawn="1"/>
        </p:nvSpPr>
        <p:spPr>
          <a:xfrm>
            <a:off x="1215061" y="3861048"/>
            <a:ext cx="3060000" cy="2088231"/>
          </a:xfrm>
          <a:prstGeom prst="rect">
            <a:avLst/>
          </a:prstGeom>
          <a:solidFill>
            <a:schemeClr val="bg2"/>
          </a:solidFill>
          <a:ln>
            <a:noFill/>
          </a:ln>
          <a:effectLst>
            <a:outerShdw blurRad="50800" dist="50800" dir="30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lnSpc>
                <a:spcPts val="2650"/>
              </a:lnSpc>
            </a:pPr>
            <a:r>
              <a:rPr lang="en-US" sz="1900" b="1" dirty="0">
                <a:solidFill>
                  <a:schemeClr val="bg1"/>
                </a:solidFill>
                <a:latin typeface="Arial" panose="020B0604020202020204" pitchFamily="34" charset="0"/>
                <a:ea typeface="Roboto" panose="02000000000000000000" pitchFamily="2" charset="0"/>
                <a:cs typeface="Arial" panose="020B0604020202020204" pitchFamily="34" charset="0"/>
              </a:rPr>
              <a:t>Solid Fill with Shadow</a:t>
            </a:r>
          </a:p>
        </p:txBody>
      </p:sp>
    </p:spTree>
    <p:extLst>
      <p:ext uri="{BB962C8B-B14F-4D97-AF65-F5344CB8AC3E}">
        <p14:creationId xmlns:p14="http://schemas.microsoft.com/office/powerpoint/2010/main" val="15809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91CE-EDD7-0808-29B5-E396DEFBB57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FDAF655-D781-C8A3-7DCA-F18B352F3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B90949-7AFC-F158-9451-2A1283AFBA6D}"/>
              </a:ext>
            </a:extLst>
          </p:cNvPr>
          <p:cNvSpPr>
            <a:spLocks noGrp="1"/>
          </p:cNvSpPr>
          <p:nvPr>
            <p:ph type="dt" sz="half" idx="10"/>
          </p:nvPr>
        </p:nvSpPr>
        <p:spPr/>
        <p:txBody>
          <a:bodyPr/>
          <a:lstStyle/>
          <a:p>
            <a:fld id="{1D6BCD5A-24F3-4EA5-A68D-B3EE5D791A81}" type="datetimeFigureOut">
              <a:rPr lang="en-CA" smtClean="0"/>
              <a:t>2024-08-29</a:t>
            </a:fld>
            <a:endParaRPr lang="en-CA"/>
          </a:p>
        </p:txBody>
      </p:sp>
      <p:sp>
        <p:nvSpPr>
          <p:cNvPr id="5" name="Footer Placeholder 4">
            <a:extLst>
              <a:ext uri="{FF2B5EF4-FFF2-40B4-BE49-F238E27FC236}">
                <a16:creationId xmlns:a16="http://schemas.microsoft.com/office/drawing/2014/main" id="{1B2D1D29-1167-8CE8-B7DB-680DE69DDA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2476D0-39D6-14D8-E570-4D198986B744}"/>
              </a:ext>
            </a:extLst>
          </p:cNvPr>
          <p:cNvSpPr>
            <a:spLocks noGrp="1"/>
          </p:cNvSpPr>
          <p:nvPr>
            <p:ph type="sldNum" sz="quarter" idx="12"/>
          </p:nvPr>
        </p:nvSpPr>
        <p:spPr/>
        <p:txBody>
          <a:bodyPr/>
          <a:lstStyle/>
          <a:p>
            <a:fld id="{7C945500-37A8-4245-9DAC-F4AE96684D28}" type="slidenum">
              <a:rPr lang="en-CA" smtClean="0"/>
              <a:t>‹#›</a:t>
            </a:fld>
            <a:endParaRPr lang="en-CA"/>
          </a:p>
        </p:txBody>
      </p:sp>
    </p:spTree>
    <p:extLst>
      <p:ext uri="{BB962C8B-B14F-4D97-AF65-F5344CB8AC3E}">
        <p14:creationId xmlns:p14="http://schemas.microsoft.com/office/powerpoint/2010/main" val="258699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FAE8-0F2B-0C4D-9616-33E27326BAF1}"/>
              </a:ext>
            </a:extLst>
          </p:cNvPr>
          <p:cNvSpPr>
            <a:spLocks noGrp="1"/>
          </p:cNvSpPr>
          <p:nvPr>
            <p:ph type="title"/>
          </p:nvPr>
        </p:nvSpPr>
        <p:spPr>
          <a:xfrm>
            <a:off x="839416" y="4581128"/>
            <a:ext cx="10514384" cy="648072"/>
          </a:xfrm>
        </p:spPr>
        <p:txBody>
          <a:bodyPr/>
          <a:lstStyle>
            <a:lvl1pPr algn="ctr">
              <a:defRPr sz="38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7BDE84D5-6B6E-C447-B7AF-BAAA37850CC7}"/>
              </a:ext>
            </a:extLst>
          </p:cNvPr>
          <p:cNvSpPr>
            <a:spLocks noGrp="1"/>
          </p:cNvSpPr>
          <p:nvPr>
            <p:ph type="pic" sz="quarter" idx="10"/>
          </p:nvPr>
        </p:nvSpPr>
        <p:spPr>
          <a:xfrm>
            <a:off x="0" y="0"/>
            <a:ext cx="12192000" cy="4032000"/>
          </a:xfrm>
        </p:spPr>
        <p:txBody>
          <a:bodyPr/>
          <a:lstStyle/>
          <a:p>
            <a:r>
              <a:rPr lang="en-US"/>
              <a:t>Click icon to add picture</a:t>
            </a:r>
          </a:p>
        </p:txBody>
      </p:sp>
      <p:sp>
        <p:nvSpPr>
          <p:cNvPr id="11" name="Text Placeholder 10">
            <a:extLst>
              <a:ext uri="{FF2B5EF4-FFF2-40B4-BE49-F238E27FC236}">
                <a16:creationId xmlns:a16="http://schemas.microsoft.com/office/drawing/2014/main" id="{AA872194-D5EB-304B-A7DB-6827330E4BB0}"/>
              </a:ext>
            </a:extLst>
          </p:cNvPr>
          <p:cNvSpPr>
            <a:spLocks noGrp="1"/>
          </p:cNvSpPr>
          <p:nvPr>
            <p:ph type="body" sz="quarter" idx="12"/>
          </p:nvPr>
        </p:nvSpPr>
        <p:spPr>
          <a:xfrm>
            <a:off x="2891644" y="5229200"/>
            <a:ext cx="6408712" cy="533924"/>
          </a:xfrm>
        </p:spPr>
        <p:txBody>
          <a:bodyPr anchor="ctr" anchorCtr="0"/>
          <a:lstStyle>
            <a:lvl1pPr algn="ctr">
              <a:defRPr sz="1800">
                <a:solidFill>
                  <a:schemeClr val="bg2"/>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E65DE31-12CA-8944-8FD1-B9050109F3AD}"/>
              </a:ext>
            </a:extLst>
          </p:cNvPr>
          <p:cNvPicPr>
            <a:picLocks noChangeAspect="1"/>
          </p:cNvPicPr>
          <p:nvPr userDrawn="1"/>
        </p:nvPicPr>
        <p:blipFill>
          <a:blip r:embed="rId2"/>
          <a:stretch>
            <a:fillRect/>
          </a:stretch>
        </p:blipFill>
        <p:spPr>
          <a:xfrm>
            <a:off x="9840416" y="5517232"/>
            <a:ext cx="2233054" cy="1160028"/>
          </a:xfrm>
          <a:prstGeom prst="rect">
            <a:avLst/>
          </a:prstGeom>
        </p:spPr>
      </p:pic>
      <p:sp>
        <p:nvSpPr>
          <p:cNvPr id="6" name="Rectangle 5">
            <a:extLst>
              <a:ext uri="{FF2B5EF4-FFF2-40B4-BE49-F238E27FC236}">
                <a16:creationId xmlns:a16="http://schemas.microsoft.com/office/drawing/2014/main" id="{07F812CF-C39F-4445-BD3E-C77AF64BBC2A}"/>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3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814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OC">
    <p:bg>
      <p:bgPr>
        <a:blipFill dpi="0" rotWithShape="1">
          <a:blip r:embed="rId2" cstate="screen">
            <a:alphaModFix amt="87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6969"/>
                    </a14:imgEffect>
                    <a14:imgEffect>
                      <a14:saturation sat="33000"/>
                    </a14:imgEffect>
                    <a14:imgEffect>
                      <a14:brightnessContrast bright="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B69757-7C2E-CD49-AB3D-96FF835F4659}"/>
              </a:ext>
            </a:extLst>
          </p:cNvPr>
          <p:cNvSpPr/>
          <p:nvPr userDrawn="1"/>
        </p:nvSpPr>
        <p:spPr>
          <a:xfrm>
            <a:off x="0" y="0"/>
            <a:ext cx="12192000" cy="686901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415480" y="2348880"/>
            <a:ext cx="4500000" cy="2664296"/>
          </a:xfrm>
        </p:spPr>
        <p:txBody>
          <a:bodyPr/>
          <a:lstStyle>
            <a:lvl1pPr algn="r">
              <a:defRPr sz="5000" b="0" i="0">
                <a:solidFill>
                  <a:schemeClr val="bg2"/>
                </a:solidFill>
                <a:latin typeface="Arial" panose="020B0604020202020204" pitchFamily="34" charset="0"/>
                <a:ea typeface="Roboto" panose="02000000000000000000" pitchFamily="2" charset="0"/>
                <a:cs typeface="Arial" panose="020B0604020202020204" pitchFamily="34" charset="0"/>
              </a:defRPr>
            </a:lvl1pPr>
          </a:lstStyle>
          <a:p>
            <a:r>
              <a:rPr lang="en-US" dirty="0"/>
              <a:t>Edit Text</a:t>
            </a:r>
          </a:p>
        </p:txBody>
      </p:sp>
      <p:sp>
        <p:nvSpPr>
          <p:cNvPr id="6" name="Content Placeholder 5"/>
          <p:cNvSpPr>
            <a:spLocks noGrp="1"/>
          </p:cNvSpPr>
          <p:nvPr>
            <p:ph sz="quarter" idx="10"/>
          </p:nvPr>
        </p:nvSpPr>
        <p:spPr>
          <a:xfrm>
            <a:off x="6312024" y="2349500"/>
            <a:ext cx="4500000" cy="26638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rritorial Acknowledgemen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8904CB-40B1-4E37-A449-8C593C3863B1}"/>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852DCA-2B3A-441B-BE56-F2331C28EC16}"/>
              </a:ext>
            </a:extLst>
          </p:cNvPr>
          <p:cNvSpPr txBox="1"/>
          <p:nvPr userDrawn="1"/>
        </p:nvSpPr>
        <p:spPr>
          <a:xfrm>
            <a:off x="1559496" y="2204864"/>
            <a:ext cx="9073008" cy="2308324"/>
          </a:xfrm>
          <a:prstGeom prst="rect">
            <a:avLst/>
          </a:prstGeom>
          <a:noFill/>
        </p:spPr>
        <p:txBody>
          <a:bodyPr wrap="square">
            <a:spAutoFit/>
          </a:bodyPr>
          <a:lstStyle/>
          <a:p>
            <a:r>
              <a:rPr lang="en-CA" sz="2400" dirty="0">
                <a:solidFill>
                  <a:schemeClr val="tx2"/>
                </a:solidFill>
                <a:latin typeface="+mn-lt"/>
              </a:rPr>
              <a:t>Thompson Rivers University campuses are on the traditional lands of the </a:t>
            </a:r>
            <a:r>
              <a:rPr lang="en-CA" sz="2400" dirty="0" err="1">
                <a:solidFill>
                  <a:schemeClr val="tx2"/>
                </a:solidFill>
                <a:latin typeface="+mn-lt"/>
              </a:rPr>
              <a:t>Tk'emlúps</a:t>
            </a:r>
            <a:r>
              <a:rPr lang="en-CA" sz="2400" dirty="0">
                <a:solidFill>
                  <a:schemeClr val="tx2"/>
                </a:solidFill>
                <a:latin typeface="+mn-lt"/>
              </a:rPr>
              <a:t> </a:t>
            </a:r>
            <a:r>
              <a:rPr lang="en-CA" sz="2400" dirty="0" err="1">
                <a:solidFill>
                  <a:schemeClr val="tx2"/>
                </a:solidFill>
                <a:latin typeface="+mn-lt"/>
              </a:rPr>
              <a:t>te</a:t>
            </a:r>
            <a:r>
              <a:rPr lang="en-CA" sz="2400" dirty="0">
                <a:solidFill>
                  <a:schemeClr val="tx2"/>
                </a:solidFill>
                <a:latin typeface="+mn-lt"/>
              </a:rPr>
              <a:t> </a:t>
            </a:r>
            <a:r>
              <a:rPr lang="en-CA" sz="2400" dirty="0" err="1">
                <a:solidFill>
                  <a:schemeClr val="tx2"/>
                </a:solidFill>
                <a:latin typeface="+mn-lt"/>
              </a:rPr>
              <a:t>Secwépemc</a:t>
            </a:r>
            <a:r>
              <a:rPr lang="en-CA" sz="2400" dirty="0">
                <a:solidFill>
                  <a:schemeClr val="tx2"/>
                </a:solidFill>
                <a:latin typeface="+mn-lt"/>
              </a:rPr>
              <a:t> (Kamloops campus) and the </a:t>
            </a:r>
            <a:r>
              <a:rPr lang="en-CA" sz="2400" dirty="0" err="1">
                <a:solidFill>
                  <a:schemeClr val="tx2"/>
                </a:solidFill>
                <a:latin typeface="+mn-lt"/>
              </a:rPr>
              <a:t>T’exelc</a:t>
            </a:r>
            <a:r>
              <a:rPr lang="en-CA" sz="2400" dirty="0">
                <a:solidFill>
                  <a:schemeClr val="tx2"/>
                </a:solidFill>
                <a:latin typeface="+mn-lt"/>
              </a:rPr>
              <a:t> (Williams Lake campus) within </a:t>
            </a:r>
            <a:r>
              <a:rPr lang="en-CA" sz="2400" dirty="0" err="1">
                <a:solidFill>
                  <a:schemeClr val="tx2"/>
                </a:solidFill>
                <a:latin typeface="+mn-lt"/>
              </a:rPr>
              <a:t>Secwepemcúlucw</a:t>
            </a:r>
            <a:r>
              <a:rPr lang="en-CA" sz="2400" dirty="0">
                <a:solidFill>
                  <a:schemeClr val="tx2"/>
                </a:solidFill>
                <a:latin typeface="+mn-lt"/>
              </a:rPr>
              <a:t>, the traditional and unceded territory of the </a:t>
            </a:r>
            <a:r>
              <a:rPr lang="en-CA" sz="2400" dirty="0" err="1">
                <a:solidFill>
                  <a:schemeClr val="tx2"/>
                </a:solidFill>
                <a:latin typeface="+mn-lt"/>
              </a:rPr>
              <a:t>Secwépemc</a:t>
            </a:r>
            <a:r>
              <a:rPr lang="en-CA" sz="2400" dirty="0">
                <a:solidFill>
                  <a:schemeClr val="tx2"/>
                </a:solidFill>
                <a:latin typeface="+mn-lt"/>
              </a:rPr>
              <a:t>. The region TRU serves also extends into the territories of the </a:t>
            </a:r>
            <a:r>
              <a:rPr lang="en-CA" sz="2400" dirty="0" err="1">
                <a:solidFill>
                  <a:schemeClr val="tx2"/>
                </a:solidFill>
                <a:latin typeface="+mn-lt"/>
              </a:rPr>
              <a:t>St’át’imc</a:t>
            </a:r>
            <a:r>
              <a:rPr lang="en-CA" sz="2400" dirty="0">
                <a:solidFill>
                  <a:schemeClr val="tx2"/>
                </a:solidFill>
                <a:latin typeface="+mn-lt"/>
              </a:rPr>
              <a:t>, Nlaka’pamux, </a:t>
            </a:r>
            <a:r>
              <a:rPr lang="en-CA" sz="2400" dirty="0" err="1">
                <a:solidFill>
                  <a:schemeClr val="tx2"/>
                </a:solidFill>
                <a:latin typeface="+mn-lt"/>
              </a:rPr>
              <a:t>Nuxalk</a:t>
            </a:r>
            <a:r>
              <a:rPr lang="en-CA" sz="2400" dirty="0">
                <a:solidFill>
                  <a:schemeClr val="tx2"/>
                </a:solidFill>
                <a:latin typeface="+mn-lt"/>
              </a:rPr>
              <a:t>, </a:t>
            </a:r>
            <a:r>
              <a:rPr lang="en-CA" sz="2400" dirty="0" err="1">
                <a:solidFill>
                  <a:schemeClr val="tx2"/>
                </a:solidFill>
                <a:latin typeface="+mn-lt"/>
              </a:rPr>
              <a:t>Tŝilhqot'in</a:t>
            </a:r>
            <a:r>
              <a:rPr lang="en-CA" sz="2400" dirty="0">
                <a:solidFill>
                  <a:schemeClr val="tx2"/>
                </a:solidFill>
                <a:latin typeface="+mn-lt"/>
              </a:rPr>
              <a:t>, Dakelh, and Syilx peoples.</a:t>
            </a:r>
          </a:p>
        </p:txBody>
      </p:sp>
    </p:spTree>
    <p:extLst>
      <p:ext uri="{BB962C8B-B14F-4D97-AF65-F5344CB8AC3E}">
        <p14:creationId xmlns:p14="http://schemas.microsoft.com/office/powerpoint/2010/main" val="1874223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rritorial Acknowledgement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EBE176-18A1-4778-B940-4F7FDC8F0C52}"/>
              </a:ext>
            </a:extLst>
          </p:cNvPr>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14B5346-5ECE-44BD-92DC-75C3B1AAB723}"/>
              </a:ext>
            </a:extLst>
          </p:cNvPr>
          <p:cNvCxnSpPr>
            <a:cxnSpLocks/>
          </p:cNvCxnSpPr>
          <p:nvPr userDrawn="1"/>
        </p:nvCxnSpPr>
        <p:spPr>
          <a:xfrm>
            <a:off x="874203" y="1988840"/>
            <a:ext cx="10443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267151-8694-4472-ACAE-42C644EF298F}"/>
              </a:ext>
            </a:extLst>
          </p:cNvPr>
          <p:cNvCxnSpPr>
            <a:cxnSpLocks/>
          </p:cNvCxnSpPr>
          <p:nvPr userDrawn="1"/>
        </p:nvCxnSpPr>
        <p:spPr>
          <a:xfrm>
            <a:off x="874203" y="5013176"/>
            <a:ext cx="10443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117A99-F955-4329-B05C-49409C431C7C}"/>
              </a:ext>
            </a:extLst>
          </p:cNvPr>
          <p:cNvSpPr txBox="1"/>
          <p:nvPr userDrawn="1"/>
        </p:nvSpPr>
        <p:spPr>
          <a:xfrm>
            <a:off x="1092660" y="2132856"/>
            <a:ext cx="10443592" cy="2677656"/>
          </a:xfrm>
          <a:prstGeom prst="rect">
            <a:avLst/>
          </a:prstGeom>
          <a:noFill/>
        </p:spPr>
        <p:txBody>
          <a:bodyPr wrap="square">
            <a:spAutoFit/>
          </a:bodyPr>
          <a:lstStyle/>
          <a:p>
            <a:r>
              <a:rPr lang="en-CA" sz="2800" dirty="0">
                <a:solidFill>
                  <a:schemeClr val="bg1"/>
                </a:solidFill>
                <a:latin typeface="+mn-lt"/>
              </a:rPr>
              <a:t>Thompson Rivers University campuses are on the traditional lands of the </a:t>
            </a:r>
            <a:r>
              <a:rPr lang="en-CA" sz="2800" dirty="0" err="1">
                <a:solidFill>
                  <a:schemeClr val="bg1"/>
                </a:solidFill>
                <a:latin typeface="+mn-lt"/>
              </a:rPr>
              <a:t>Tk'emlúps</a:t>
            </a:r>
            <a:r>
              <a:rPr lang="en-CA" sz="2800" dirty="0">
                <a:solidFill>
                  <a:schemeClr val="bg1"/>
                </a:solidFill>
                <a:latin typeface="+mn-lt"/>
              </a:rPr>
              <a:t> </a:t>
            </a:r>
            <a:r>
              <a:rPr lang="en-CA" sz="2800" dirty="0" err="1">
                <a:solidFill>
                  <a:schemeClr val="bg1"/>
                </a:solidFill>
                <a:latin typeface="+mn-lt"/>
              </a:rPr>
              <a:t>te</a:t>
            </a:r>
            <a:r>
              <a:rPr lang="en-CA" sz="2800" dirty="0">
                <a:solidFill>
                  <a:schemeClr val="bg1"/>
                </a:solidFill>
                <a:latin typeface="+mn-lt"/>
              </a:rPr>
              <a:t> </a:t>
            </a:r>
            <a:r>
              <a:rPr lang="en-CA" sz="2800" dirty="0" err="1">
                <a:solidFill>
                  <a:schemeClr val="bg1"/>
                </a:solidFill>
                <a:latin typeface="+mn-lt"/>
              </a:rPr>
              <a:t>Secwépemc</a:t>
            </a:r>
            <a:r>
              <a:rPr lang="en-CA" sz="2800" dirty="0">
                <a:solidFill>
                  <a:schemeClr val="bg1"/>
                </a:solidFill>
                <a:latin typeface="+mn-lt"/>
              </a:rPr>
              <a:t> (Kamloops campus) and the </a:t>
            </a:r>
            <a:r>
              <a:rPr lang="en-CA" sz="2800" dirty="0" err="1">
                <a:solidFill>
                  <a:schemeClr val="bg1"/>
                </a:solidFill>
                <a:latin typeface="+mn-lt"/>
              </a:rPr>
              <a:t>T’exelc</a:t>
            </a:r>
            <a:r>
              <a:rPr lang="en-CA" sz="2800" dirty="0">
                <a:solidFill>
                  <a:schemeClr val="bg1"/>
                </a:solidFill>
                <a:latin typeface="+mn-lt"/>
              </a:rPr>
              <a:t> (Williams Lake campus) within </a:t>
            </a:r>
            <a:r>
              <a:rPr lang="en-CA" sz="2800" dirty="0" err="1">
                <a:solidFill>
                  <a:schemeClr val="bg1"/>
                </a:solidFill>
                <a:latin typeface="+mn-lt"/>
              </a:rPr>
              <a:t>Secwepemcúlucw</a:t>
            </a:r>
            <a:r>
              <a:rPr lang="en-CA" sz="2800" dirty="0">
                <a:solidFill>
                  <a:schemeClr val="bg1"/>
                </a:solidFill>
                <a:latin typeface="+mn-lt"/>
              </a:rPr>
              <a:t>, the traditional and unceded territory of the </a:t>
            </a:r>
            <a:r>
              <a:rPr lang="en-CA" sz="2800" dirty="0" err="1">
                <a:solidFill>
                  <a:schemeClr val="bg1"/>
                </a:solidFill>
                <a:latin typeface="+mn-lt"/>
              </a:rPr>
              <a:t>Secwépemc</a:t>
            </a:r>
            <a:r>
              <a:rPr lang="en-CA" sz="2800" dirty="0">
                <a:solidFill>
                  <a:schemeClr val="bg1"/>
                </a:solidFill>
                <a:latin typeface="+mn-lt"/>
              </a:rPr>
              <a:t>. The region TRU serves also extends into the territories of the </a:t>
            </a:r>
            <a:r>
              <a:rPr lang="en-CA" sz="2800" dirty="0" err="1">
                <a:solidFill>
                  <a:schemeClr val="bg1"/>
                </a:solidFill>
                <a:latin typeface="+mn-lt"/>
              </a:rPr>
              <a:t>St’át’imc</a:t>
            </a:r>
            <a:r>
              <a:rPr lang="en-CA" sz="2800" dirty="0">
                <a:solidFill>
                  <a:schemeClr val="bg1"/>
                </a:solidFill>
                <a:latin typeface="+mn-lt"/>
              </a:rPr>
              <a:t>, Nlaka’pamux, </a:t>
            </a:r>
            <a:r>
              <a:rPr lang="en-CA" sz="2800" dirty="0" err="1">
                <a:solidFill>
                  <a:schemeClr val="bg1"/>
                </a:solidFill>
                <a:latin typeface="+mn-lt"/>
              </a:rPr>
              <a:t>Nuxalk</a:t>
            </a:r>
            <a:r>
              <a:rPr lang="en-CA" sz="2800" dirty="0">
                <a:solidFill>
                  <a:schemeClr val="bg1"/>
                </a:solidFill>
                <a:latin typeface="+mn-lt"/>
              </a:rPr>
              <a:t>, </a:t>
            </a:r>
            <a:r>
              <a:rPr lang="en-CA" sz="2800" dirty="0" err="1">
                <a:solidFill>
                  <a:schemeClr val="bg1"/>
                </a:solidFill>
                <a:latin typeface="+mn-lt"/>
              </a:rPr>
              <a:t>Tŝilhqot'in</a:t>
            </a:r>
            <a:r>
              <a:rPr lang="en-CA" sz="2800" dirty="0">
                <a:solidFill>
                  <a:schemeClr val="bg1"/>
                </a:solidFill>
                <a:latin typeface="+mn-lt"/>
              </a:rPr>
              <a:t>, Dakelh, and Syilx peoples.</a:t>
            </a:r>
          </a:p>
        </p:txBody>
      </p:sp>
    </p:spTree>
    <p:extLst>
      <p:ext uri="{BB962C8B-B14F-4D97-AF65-F5344CB8AC3E}">
        <p14:creationId xmlns:p14="http://schemas.microsoft.com/office/powerpoint/2010/main" val="111023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ngl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1054800" y="864000"/>
            <a:ext cx="10080000" cy="668543"/>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054800" y="1800000"/>
            <a:ext cx="10080000" cy="38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5C078F61-0848-1A43-B7C2-33F0BDC1238F}"/>
              </a:ext>
            </a:extLst>
          </p:cNvPr>
          <p:cNvSpPr/>
          <p:nvPr userDrawn="1"/>
        </p:nvSpPr>
        <p:spPr>
          <a:xfrm>
            <a:off x="5593298" y="3244334"/>
            <a:ext cx="1005403" cy="369332"/>
          </a:xfrm>
          <a:prstGeom prst="rect">
            <a:avLst/>
          </a:prstGeom>
        </p:spPr>
        <p:txBody>
          <a:bodyPr wrap="none">
            <a:spAutoFit/>
          </a:bodyPr>
          <a:lstStyle/>
          <a:p>
            <a:r>
              <a:rPr lang="en-US" dirty="0"/>
              <a:t>18.5 cm</a:t>
            </a:r>
          </a:p>
        </p:txBody>
      </p:sp>
      <p:sp>
        <p:nvSpPr>
          <p:cNvPr id="5" name="Rectangle 4">
            <a:extLst>
              <a:ext uri="{FF2B5EF4-FFF2-40B4-BE49-F238E27FC236}">
                <a16:creationId xmlns:a16="http://schemas.microsoft.com/office/drawing/2014/main" id="{A6D33472-3670-2045-BE6C-98FB2883FEAC}"/>
              </a:ext>
            </a:extLst>
          </p:cNvPr>
          <p:cNvSpPr/>
          <p:nvPr userDrawn="1"/>
        </p:nvSpPr>
        <p:spPr>
          <a:xfrm>
            <a:off x="5593298" y="3244334"/>
            <a:ext cx="1005403" cy="369332"/>
          </a:xfrm>
          <a:prstGeom prst="rect">
            <a:avLst/>
          </a:prstGeom>
        </p:spPr>
        <p:txBody>
          <a:bodyPr wrap="none">
            <a:spAutoFit/>
          </a:bodyPr>
          <a:lstStyle/>
          <a:p>
            <a:r>
              <a:rPr lang="en-US" dirty="0"/>
              <a:t>18.5 cm</a:t>
            </a:r>
          </a:p>
        </p:txBody>
      </p:sp>
      <p:sp>
        <p:nvSpPr>
          <p:cNvPr id="7" name="Rectangle 6">
            <a:extLst>
              <a:ext uri="{FF2B5EF4-FFF2-40B4-BE49-F238E27FC236}">
                <a16:creationId xmlns:a16="http://schemas.microsoft.com/office/drawing/2014/main" id="{9AC15468-BC5D-E048-B88C-CC49C84532A0}"/>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2084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84000"/>
          </a:xfrm>
        </p:spPr>
        <p:txBody>
          <a:bodyPr anchor="t" anchorCtr="0">
            <a:noAutofit/>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056000" y="1800000"/>
            <a:ext cx="4824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12002" y="1800000"/>
            <a:ext cx="4824000" cy="4320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A06D36C-56A3-4942-BB1D-C15697A2EAAA}"/>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918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Copy and Image">
    <p:spTree>
      <p:nvGrpSpPr>
        <p:cNvPr id="1" name=""/>
        <p:cNvGrpSpPr/>
        <p:nvPr/>
      </p:nvGrpSpPr>
      <p:grpSpPr>
        <a:xfrm>
          <a:off x="0" y="0"/>
          <a:ext cx="0" cy="0"/>
          <a:chOff x="0" y="0"/>
          <a:chExt cx="0" cy="0"/>
        </a:xfrm>
      </p:grpSpPr>
      <p:sp>
        <p:nvSpPr>
          <p:cNvPr id="2" name="Title 1"/>
          <p:cNvSpPr>
            <a:spLocks noGrp="1"/>
          </p:cNvSpPr>
          <p:nvPr>
            <p:ph type="title"/>
          </p:nvPr>
        </p:nvSpPr>
        <p:spPr>
          <a:xfrm>
            <a:off x="1056000" y="864000"/>
            <a:ext cx="10080000" cy="656751"/>
          </a:xfrm>
        </p:spPr>
        <p:txBody>
          <a:bodyPr/>
          <a:lstStyle>
            <a:lvl1pPr>
              <a:defRPr sz="4000">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
        <p:nvSpPr>
          <p:cNvPr id="3" name="Content Placeholder 3"/>
          <p:cNvSpPr>
            <a:spLocks noGrp="1"/>
          </p:cNvSpPr>
          <p:nvPr>
            <p:ph sz="half" idx="2"/>
          </p:nvPr>
        </p:nvSpPr>
        <p:spPr>
          <a:xfrm>
            <a:off x="1056000" y="1800000"/>
            <a:ext cx="4824000" cy="4176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88E05641-90C1-8A46-9063-6F7FCA77C716}"/>
              </a:ext>
            </a:extLst>
          </p:cNvPr>
          <p:cNvSpPr>
            <a:spLocks noGrp="1"/>
          </p:cNvSpPr>
          <p:nvPr>
            <p:ph type="pic" sz="quarter" idx="10"/>
          </p:nvPr>
        </p:nvSpPr>
        <p:spPr>
          <a:xfrm>
            <a:off x="6311560" y="1800000"/>
            <a:ext cx="4824000" cy="4176000"/>
          </a:xfrm>
        </p:spPr>
        <p:txBody>
          <a:bodyPr/>
          <a:lstStyle/>
          <a:p>
            <a:r>
              <a:rPr lang="en-US"/>
              <a:t>Click icon to add picture</a:t>
            </a:r>
            <a:endParaRPr lang="en-US" dirty="0"/>
          </a:p>
        </p:txBody>
      </p:sp>
      <p:sp>
        <p:nvSpPr>
          <p:cNvPr id="6" name="Rectangle 5">
            <a:extLst>
              <a:ext uri="{FF2B5EF4-FFF2-40B4-BE49-F238E27FC236}">
                <a16:creationId xmlns:a16="http://schemas.microsoft.com/office/drawing/2014/main" id="{C07CF8B5-7BA4-E844-A0B6-5DDA98463405}"/>
              </a:ext>
            </a:extLst>
          </p:cNvPr>
          <p:cNvSpPr/>
          <p:nvPr userDrawn="1"/>
        </p:nvSpPr>
        <p:spPr>
          <a:xfrm>
            <a:off x="0" y="6659999"/>
            <a:ext cx="12192000" cy="5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00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Transition Slide">
    <p:bg>
      <p:bgPr>
        <a:blipFill dpi="0" rotWithShape="1">
          <a:blip r:embed="rId2" cstate="screen">
            <a:alphaModFix amt="9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1999" cy="685800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idx="1"/>
          </p:nvPr>
        </p:nvSpPr>
        <p:spPr>
          <a:xfrm>
            <a:off x="1908000" y="3810117"/>
            <a:ext cx="8298176" cy="494254"/>
          </a:xfrm>
        </p:spPr>
        <p:txBody>
          <a:bodyPr>
            <a:noAutofit/>
          </a:bodyPr>
          <a:lstStyle>
            <a:lvl1pPr marL="0" indent="0">
              <a:buNone/>
              <a:defRPr sz="2500" b="0" i="0">
                <a:solidFill>
                  <a:schemeClr val="bg1"/>
                </a:solidFill>
                <a:latin typeface="Arial" panose="020B0604020202020204" pitchFamily="34" charset="0"/>
                <a:ea typeface="Roboto" panose="02000000000000000000" pitchFamily="2"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p:cNvCxnSpPr/>
          <p:nvPr userDrawn="1"/>
        </p:nvCxnSpPr>
        <p:spPr>
          <a:xfrm>
            <a:off x="1908000" y="2397512"/>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908000" y="4579434"/>
            <a:ext cx="8298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08000" y="2734286"/>
            <a:ext cx="8298176" cy="800768"/>
          </a:xfrm>
        </p:spPr>
        <p:txBody>
          <a:bodyPr/>
          <a:lstStyle>
            <a:lvl1pPr>
              <a:defRPr sz="450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91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40001"/>
            <a:ext cx="10515600" cy="800768"/>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4"/>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427121"/>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6" r:id="rId3"/>
    <p:sldLayoutId id="2147483705" r:id="rId4"/>
    <p:sldLayoutId id="2147483706" r:id="rId5"/>
    <p:sldLayoutId id="2147483686" r:id="rId6"/>
    <p:sldLayoutId id="2147483653" r:id="rId7"/>
    <p:sldLayoutId id="2147483664" r:id="rId8"/>
    <p:sldLayoutId id="2147483660" r:id="rId9"/>
    <p:sldLayoutId id="2147483662" r:id="rId10"/>
    <p:sldLayoutId id="2147483661" r:id="rId11"/>
    <p:sldLayoutId id="2147483669" r:id="rId12"/>
    <p:sldLayoutId id="2147483652" r:id="rId13"/>
    <p:sldLayoutId id="2147483663" r:id="rId14"/>
    <p:sldLayoutId id="2147483650" r:id="rId15"/>
    <p:sldLayoutId id="2147483655" r:id="rId16"/>
    <p:sldLayoutId id="2147483665" r:id="rId17"/>
    <p:sldLayoutId id="2147483704" r:id="rId18"/>
    <p:sldLayoutId id="2147483707" r:id="rId19"/>
    <p:sldLayoutId id="2147483708" r:id="rId20"/>
  </p:sldLayoutIdLst>
  <p:txStyles>
    <p:titleStyle>
      <a:lvl1pPr algn="l" defTabSz="914400" rtl="0" eaLnBrk="1" latinLnBrk="0" hangingPunct="1">
        <a:lnSpc>
          <a:spcPct val="90000"/>
        </a:lnSpc>
        <a:spcBef>
          <a:spcPct val="0"/>
        </a:spcBef>
        <a:buNone/>
        <a:defRPr sz="38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334F-4D54-2048-8F13-9982A79FC4A4}"/>
              </a:ext>
            </a:extLst>
          </p:cNvPr>
          <p:cNvSpPr>
            <a:spLocks noGrp="1"/>
          </p:cNvSpPr>
          <p:nvPr>
            <p:ph type="title"/>
          </p:nvPr>
        </p:nvSpPr>
        <p:spPr/>
        <p:txBody>
          <a:bodyPr/>
          <a:lstStyle/>
          <a:p>
            <a:r>
              <a:rPr lang="en-US" sz="3200" dirty="0">
                <a:latin typeface="+mj-lt"/>
                <a:ea typeface="Calibri" panose="020F0502020204030204" pitchFamily="34" charset="0"/>
              </a:rPr>
              <a:t>An Individual Participant Data Meta-Analysis of the Machine Learning Models in Predicting Customer Churn</a:t>
            </a:r>
            <a:endParaRPr lang="en-US" sz="3200" dirty="0"/>
          </a:p>
        </p:txBody>
      </p:sp>
      <p:pic>
        <p:nvPicPr>
          <p:cNvPr id="6" name="Picture Placeholder 5">
            <a:extLst>
              <a:ext uri="{FF2B5EF4-FFF2-40B4-BE49-F238E27FC236}">
                <a16:creationId xmlns:a16="http://schemas.microsoft.com/office/drawing/2014/main" id="{52405999-A568-EA44-A7BD-F84A25A4070C}"/>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DDEACDE0-C816-814F-A0D3-D33688691781}"/>
              </a:ext>
            </a:extLst>
          </p:cNvPr>
          <p:cNvSpPr>
            <a:spLocks noGrp="1"/>
          </p:cNvSpPr>
          <p:nvPr>
            <p:ph type="body" sz="quarter" idx="12"/>
          </p:nvPr>
        </p:nvSpPr>
        <p:spPr>
          <a:xfrm>
            <a:off x="2891644" y="5631380"/>
            <a:ext cx="6408712" cy="533924"/>
          </a:xfrm>
        </p:spPr>
        <p:txBody>
          <a:bodyPr/>
          <a:lstStyle/>
          <a:p>
            <a:r>
              <a:rPr lang="en-US" dirty="0"/>
              <a:t>Sciences Building | August 30, 2024</a:t>
            </a:r>
          </a:p>
        </p:txBody>
      </p:sp>
    </p:spTree>
    <p:extLst>
      <p:ext uri="{BB962C8B-B14F-4D97-AF65-F5344CB8AC3E}">
        <p14:creationId xmlns:p14="http://schemas.microsoft.com/office/powerpoint/2010/main" val="717282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Model Evaluation Metrics</a:t>
            </a:r>
            <a:endParaRPr lang="en-CA" sz="2000" dirty="0">
              <a:solidFill>
                <a:srgbClr val="00B0B9"/>
              </a:solidFill>
            </a:endParaRPr>
          </a:p>
        </p:txBody>
      </p:sp>
      <p:pic>
        <p:nvPicPr>
          <p:cNvPr id="2" name="Picture 1">
            <a:extLst>
              <a:ext uri="{FF2B5EF4-FFF2-40B4-BE49-F238E27FC236}">
                <a16:creationId xmlns:a16="http://schemas.microsoft.com/office/drawing/2014/main" id="{66F68F80-1290-CA79-504A-E529C3A3F79D}"/>
              </a:ext>
            </a:extLst>
          </p:cNvPr>
          <p:cNvPicPr>
            <a:picLocks noChangeAspect="1"/>
          </p:cNvPicPr>
          <p:nvPr/>
        </p:nvPicPr>
        <p:blipFill rotWithShape="1">
          <a:blip r:embed="rId3"/>
          <a:srcRect l="9356" t="10209" r="18477"/>
          <a:stretch/>
        </p:blipFill>
        <p:spPr>
          <a:xfrm>
            <a:off x="6807201" y="3250674"/>
            <a:ext cx="4326093" cy="3029302"/>
          </a:xfrm>
          <a:prstGeom prst="rect">
            <a:avLst/>
          </a:prstGeom>
        </p:spPr>
      </p:pic>
      <p:pic>
        <p:nvPicPr>
          <p:cNvPr id="20" name="Picture 19">
            <a:extLst>
              <a:ext uri="{FF2B5EF4-FFF2-40B4-BE49-F238E27FC236}">
                <a16:creationId xmlns:a16="http://schemas.microsoft.com/office/drawing/2014/main" id="{BF8F78C1-734F-FFB7-4D3B-23FC4862E685}"/>
              </a:ext>
            </a:extLst>
          </p:cNvPr>
          <p:cNvPicPr>
            <a:picLocks noChangeAspect="1"/>
          </p:cNvPicPr>
          <p:nvPr/>
        </p:nvPicPr>
        <p:blipFill>
          <a:blip r:embed="rId4"/>
          <a:stretch>
            <a:fillRect/>
          </a:stretch>
        </p:blipFill>
        <p:spPr>
          <a:xfrm>
            <a:off x="1271464" y="2852868"/>
            <a:ext cx="4392488" cy="3136288"/>
          </a:xfrm>
          <a:prstGeom prst="rect">
            <a:avLst/>
          </a:prstGeom>
        </p:spPr>
      </p:pic>
      <p:sp>
        <p:nvSpPr>
          <p:cNvPr id="23" name="Content Placeholder 2">
            <a:extLst>
              <a:ext uri="{FF2B5EF4-FFF2-40B4-BE49-F238E27FC236}">
                <a16:creationId xmlns:a16="http://schemas.microsoft.com/office/drawing/2014/main" id="{966BA609-3D89-2A73-6DD4-37626998A3B0}"/>
              </a:ext>
            </a:extLst>
          </p:cNvPr>
          <p:cNvSpPr>
            <a:spLocks noGrp="1"/>
          </p:cNvSpPr>
          <p:nvPr>
            <p:ph sz="half" idx="2"/>
          </p:nvPr>
        </p:nvSpPr>
        <p:spPr>
          <a:xfrm>
            <a:off x="1056000" y="1484784"/>
            <a:ext cx="9864536" cy="4320000"/>
          </a:xfrm>
        </p:spPr>
        <p:txBody>
          <a:bodyPr/>
          <a:lstStyle/>
          <a:p>
            <a:r>
              <a:rPr lang="en-CA" dirty="0">
                <a:solidFill>
                  <a:schemeClr val="tx1"/>
                </a:solidFill>
                <a:latin typeface="+mn-lt"/>
              </a:rPr>
              <a:t>Accuracy,</a:t>
            </a:r>
            <a:r>
              <a:rPr lang="en-US" dirty="0">
                <a:solidFill>
                  <a:srgbClr val="0F0F0F"/>
                </a:solidFill>
                <a:latin typeface="+mn-lt"/>
              </a:rPr>
              <a:t> Precision, Recall, F1 Score, and </a:t>
            </a:r>
            <a:r>
              <a:rPr lang="en-US" dirty="0">
                <a:solidFill>
                  <a:schemeClr val="bg2"/>
                </a:solidFill>
                <a:latin typeface="+mn-lt"/>
              </a:rPr>
              <a:t>ROC AUC</a:t>
            </a:r>
          </a:p>
          <a:p>
            <a:endParaRPr lang="en-US" dirty="0"/>
          </a:p>
          <a:p>
            <a:endParaRPr lang="en-US" dirty="0"/>
          </a:p>
        </p:txBody>
      </p:sp>
    </p:spTree>
    <p:extLst>
      <p:ext uri="{BB962C8B-B14F-4D97-AF65-F5344CB8AC3E}">
        <p14:creationId xmlns:p14="http://schemas.microsoft.com/office/powerpoint/2010/main" val="238040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5975"/>
            <a:ext cx="11144800" cy="4555200"/>
          </a:xfrm>
        </p:spPr>
        <p:txBody>
          <a:bodyPr>
            <a:normAutofit/>
          </a:bodyPr>
          <a:lstStyle/>
          <a:p>
            <a:pPr>
              <a:lnSpc>
                <a:spcPct val="100000"/>
              </a:lnSpc>
            </a:pPr>
            <a:r>
              <a:rPr lang="en-US" dirty="0">
                <a:solidFill>
                  <a:schemeClr val="tx1">
                    <a:lumMod val="65000"/>
                    <a:lumOff val="35000"/>
                  </a:schemeClr>
                </a:solidFill>
              </a:rPr>
              <a:t>Step 1: Determine the weights for each study:</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2: Calculate the weighted mean effect size: </a:t>
            </a: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3: Compute the SE of the weighted mean effect size: </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4: Calculate the 95% Confidence Interval:</a:t>
            </a:r>
          </a:p>
          <a:p>
            <a:pPr>
              <a:lnSpc>
                <a:spcPct val="100000"/>
              </a:lnSpc>
            </a:pPr>
            <a:endParaRPr lang="en-CA" dirty="0">
              <a:solidFill>
                <a:schemeClr val="tx1">
                  <a:lumMod val="65000"/>
                  <a:lumOff val="35000"/>
                </a:schemeClr>
              </a:solidFill>
            </a:endParaRPr>
          </a:p>
        </p:txBody>
      </p:sp>
      <p:pic>
        <p:nvPicPr>
          <p:cNvPr id="5" name="Picture 4">
            <a:extLst>
              <a:ext uri="{FF2B5EF4-FFF2-40B4-BE49-F238E27FC236}">
                <a16:creationId xmlns:a16="http://schemas.microsoft.com/office/drawing/2014/main" id="{2D50D0AB-E419-B5E3-FFED-7C21ACC6026B}"/>
              </a:ext>
            </a:extLst>
          </p:cNvPr>
          <p:cNvPicPr>
            <a:picLocks noChangeAspect="1"/>
          </p:cNvPicPr>
          <p:nvPr/>
        </p:nvPicPr>
        <p:blipFill>
          <a:blip r:embed="rId3"/>
          <a:stretch>
            <a:fillRect/>
          </a:stretch>
        </p:blipFill>
        <p:spPr>
          <a:xfrm>
            <a:off x="2546063" y="3284984"/>
            <a:ext cx="6615784" cy="783992"/>
          </a:xfrm>
          <a:prstGeom prst="rect">
            <a:avLst/>
          </a:prstGeom>
        </p:spPr>
      </p:pic>
      <p:pic>
        <p:nvPicPr>
          <p:cNvPr id="7" name="Picture 6">
            <a:extLst>
              <a:ext uri="{FF2B5EF4-FFF2-40B4-BE49-F238E27FC236}">
                <a16:creationId xmlns:a16="http://schemas.microsoft.com/office/drawing/2014/main" id="{2B60C501-4ACA-06FA-CE09-775925D8FDAB}"/>
              </a:ext>
            </a:extLst>
          </p:cNvPr>
          <p:cNvPicPr>
            <a:picLocks noChangeAspect="1"/>
          </p:cNvPicPr>
          <p:nvPr/>
        </p:nvPicPr>
        <p:blipFill>
          <a:blip r:embed="rId4"/>
          <a:stretch>
            <a:fillRect/>
          </a:stretch>
        </p:blipFill>
        <p:spPr>
          <a:xfrm>
            <a:off x="6979371" y="1821606"/>
            <a:ext cx="2182476" cy="676917"/>
          </a:xfrm>
          <a:prstGeom prst="rect">
            <a:avLst/>
          </a:prstGeom>
        </p:spPr>
      </p:pic>
      <p:pic>
        <p:nvPicPr>
          <p:cNvPr id="9" name="Picture 8">
            <a:extLst>
              <a:ext uri="{FF2B5EF4-FFF2-40B4-BE49-F238E27FC236}">
                <a16:creationId xmlns:a16="http://schemas.microsoft.com/office/drawing/2014/main" id="{BBF66009-D5D4-960A-2060-067A6655C456}"/>
              </a:ext>
            </a:extLst>
          </p:cNvPr>
          <p:cNvPicPr>
            <a:picLocks noChangeAspect="1"/>
          </p:cNvPicPr>
          <p:nvPr/>
        </p:nvPicPr>
        <p:blipFill>
          <a:blip r:embed="rId5"/>
          <a:stretch>
            <a:fillRect/>
          </a:stretch>
        </p:blipFill>
        <p:spPr>
          <a:xfrm>
            <a:off x="8532176" y="4138920"/>
            <a:ext cx="2631831" cy="594599"/>
          </a:xfrm>
          <a:prstGeom prst="rect">
            <a:avLst/>
          </a:prstGeom>
        </p:spPr>
      </p:pic>
      <p:pic>
        <p:nvPicPr>
          <p:cNvPr id="11" name="Picture 10">
            <a:extLst>
              <a:ext uri="{FF2B5EF4-FFF2-40B4-BE49-F238E27FC236}">
                <a16:creationId xmlns:a16="http://schemas.microsoft.com/office/drawing/2014/main" id="{00D62384-3D28-5F49-AA79-60489EE2716B}"/>
              </a:ext>
            </a:extLst>
          </p:cNvPr>
          <p:cNvPicPr>
            <a:picLocks noChangeAspect="1"/>
          </p:cNvPicPr>
          <p:nvPr/>
        </p:nvPicPr>
        <p:blipFill>
          <a:blip r:embed="rId6"/>
          <a:stretch>
            <a:fillRect/>
          </a:stretch>
        </p:blipFill>
        <p:spPr>
          <a:xfrm>
            <a:off x="2279576" y="5734144"/>
            <a:ext cx="7916135" cy="783992"/>
          </a:xfrm>
          <a:prstGeom prst="rect">
            <a:avLst/>
          </a:prstGeom>
        </p:spPr>
      </p:pic>
      <p:sp>
        <p:nvSpPr>
          <p:cNvPr id="4" name="Title 1">
            <a:extLst>
              <a:ext uri="{FF2B5EF4-FFF2-40B4-BE49-F238E27FC236}">
                <a16:creationId xmlns:a16="http://schemas.microsoft.com/office/drawing/2014/main" id="{71437E7B-752B-CD7C-CC32-66AAC5DA3499}"/>
              </a:ext>
            </a:extLst>
          </p:cNvPr>
          <p:cNvSpPr>
            <a:spLocks noGrp="1"/>
          </p:cNvSpPr>
          <p:nvPr>
            <p:ph type="title"/>
          </p:nvPr>
        </p:nvSpPr>
        <p:spPr>
          <a:xfrm>
            <a:off x="1056000" y="440744"/>
            <a:ext cx="10080000" cy="684000"/>
          </a:xfrm>
        </p:spPr>
        <p:txBody>
          <a:bodyPr/>
          <a:lstStyle/>
          <a:p>
            <a:r>
              <a:rPr lang="en-US" sz="3200" dirty="0"/>
              <a:t>Methodology</a:t>
            </a:r>
          </a:p>
        </p:txBody>
      </p:sp>
      <p:sp>
        <p:nvSpPr>
          <p:cNvPr id="8" name="Google Shape;66;p15">
            <a:extLst>
              <a:ext uri="{FF2B5EF4-FFF2-40B4-BE49-F238E27FC236}">
                <a16:creationId xmlns:a16="http://schemas.microsoft.com/office/drawing/2014/main" id="{5614BF75-08AB-C910-DB04-0EC47508368D}"/>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Fixed-Effect Model</a:t>
            </a:r>
            <a:endParaRPr lang="en-CA" sz="2000" dirty="0">
              <a:solidFill>
                <a:srgbClr val="00B0B9"/>
              </a:solidFill>
            </a:endParaRPr>
          </a:p>
        </p:txBody>
      </p:sp>
    </p:spTree>
    <p:extLst>
      <p:ext uri="{BB962C8B-B14F-4D97-AF65-F5344CB8AC3E}">
        <p14:creationId xmlns:p14="http://schemas.microsoft.com/office/powerpoint/2010/main" val="59249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6401"/>
            <a:ext cx="10297800" cy="4865319"/>
          </a:xfrm>
        </p:spPr>
        <p:txBody>
          <a:bodyPr>
            <a:normAutofit lnSpcReduction="10000"/>
          </a:bodyPr>
          <a:lstStyle/>
          <a:p>
            <a:r>
              <a:rPr lang="en-US" dirty="0">
                <a:solidFill>
                  <a:schemeClr val="tx1">
                    <a:lumMod val="65000"/>
                    <a:lumOff val="35000"/>
                  </a:schemeClr>
                </a:solidFill>
              </a:rPr>
              <a:t>Step 1: Calculate Individual Study Variances: </a:t>
            </a:r>
          </a:p>
          <a:p>
            <a:endParaRPr lang="en-US" dirty="0">
              <a:solidFill>
                <a:schemeClr val="tx1">
                  <a:lumMod val="65000"/>
                  <a:lumOff val="35000"/>
                </a:schemeClr>
              </a:solidFill>
            </a:endParaRPr>
          </a:p>
          <a:p>
            <a:r>
              <a:rPr lang="en-US" dirty="0">
                <a:solidFill>
                  <a:schemeClr val="tx1">
                    <a:lumMod val="65000"/>
                    <a:lumOff val="35000"/>
                  </a:schemeClr>
                </a:solidFill>
              </a:rPr>
              <a:t>Step 2: Calculate Weights for Fixed-Effect Model: </a:t>
            </a:r>
          </a:p>
          <a:p>
            <a:endParaRPr lang="en-US" dirty="0">
              <a:solidFill>
                <a:schemeClr val="tx1">
                  <a:lumMod val="65000"/>
                  <a:lumOff val="35000"/>
                </a:schemeClr>
              </a:solidFill>
            </a:endParaRPr>
          </a:p>
          <a:p>
            <a:r>
              <a:rPr lang="en-US" dirty="0">
                <a:solidFill>
                  <a:schemeClr val="tx1">
                    <a:lumMod val="65000"/>
                    <a:lumOff val="35000"/>
                  </a:schemeClr>
                </a:solidFill>
              </a:rPr>
              <a:t>Step 3: Estimate Between-Study Variance (Tau-squared, τ2):</a:t>
            </a: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r>
              <a:rPr lang="en-US" dirty="0">
                <a:solidFill>
                  <a:schemeClr val="tx1">
                    <a:lumMod val="65000"/>
                    <a:lumOff val="35000"/>
                  </a:schemeClr>
                </a:solidFill>
              </a:rPr>
              <a:t>        </a:t>
            </a:r>
          </a:p>
          <a:p>
            <a:r>
              <a:rPr lang="en-US" dirty="0">
                <a:solidFill>
                  <a:schemeClr val="tx1">
                    <a:lumMod val="65000"/>
                    <a:lumOff val="35000"/>
                  </a:schemeClr>
                </a:solidFill>
              </a:rPr>
              <a:t>         	where:</a:t>
            </a:r>
          </a:p>
        </p:txBody>
      </p:sp>
      <p:pic>
        <p:nvPicPr>
          <p:cNvPr id="6" name="Picture 5">
            <a:extLst>
              <a:ext uri="{FF2B5EF4-FFF2-40B4-BE49-F238E27FC236}">
                <a16:creationId xmlns:a16="http://schemas.microsoft.com/office/drawing/2014/main" id="{5ABC5C80-6938-7B41-FB82-C68F32476490}"/>
              </a:ext>
            </a:extLst>
          </p:cNvPr>
          <p:cNvPicPr>
            <a:picLocks noChangeAspect="1"/>
          </p:cNvPicPr>
          <p:nvPr/>
        </p:nvPicPr>
        <p:blipFill>
          <a:blip r:embed="rId3"/>
          <a:stretch>
            <a:fillRect/>
          </a:stretch>
        </p:blipFill>
        <p:spPr>
          <a:xfrm>
            <a:off x="6960096" y="1896561"/>
            <a:ext cx="2004120" cy="385408"/>
          </a:xfrm>
          <a:prstGeom prst="rect">
            <a:avLst/>
          </a:prstGeom>
        </p:spPr>
      </p:pic>
      <p:pic>
        <p:nvPicPr>
          <p:cNvPr id="10" name="Picture 9">
            <a:extLst>
              <a:ext uri="{FF2B5EF4-FFF2-40B4-BE49-F238E27FC236}">
                <a16:creationId xmlns:a16="http://schemas.microsoft.com/office/drawing/2014/main" id="{03ED3C82-B228-9C53-5E93-9A8929537E8C}"/>
              </a:ext>
            </a:extLst>
          </p:cNvPr>
          <p:cNvPicPr>
            <a:picLocks noChangeAspect="1"/>
          </p:cNvPicPr>
          <p:nvPr/>
        </p:nvPicPr>
        <p:blipFill>
          <a:blip r:embed="rId4"/>
          <a:stretch>
            <a:fillRect/>
          </a:stretch>
        </p:blipFill>
        <p:spPr>
          <a:xfrm>
            <a:off x="7464152" y="2834675"/>
            <a:ext cx="2633669" cy="391787"/>
          </a:xfrm>
          <a:prstGeom prst="rect">
            <a:avLst/>
          </a:prstGeom>
        </p:spPr>
      </p:pic>
      <p:pic>
        <p:nvPicPr>
          <p:cNvPr id="13" name="Picture 12">
            <a:extLst>
              <a:ext uri="{FF2B5EF4-FFF2-40B4-BE49-F238E27FC236}">
                <a16:creationId xmlns:a16="http://schemas.microsoft.com/office/drawing/2014/main" id="{12750539-E691-0CE8-C8FE-DA56BC145E02}"/>
              </a:ext>
            </a:extLst>
          </p:cNvPr>
          <p:cNvPicPr>
            <a:picLocks noChangeAspect="1"/>
          </p:cNvPicPr>
          <p:nvPr/>
        </p:nvPicPr>
        <p:blipFill>
          <a:blip r:embed="rId5"/>
          <a:stretch>
            <a:fillRect/>
          </a:stretch>
        </p:blipFill>
        <p:spPr>
          <a:xfrm>
            <a:off x="3098944" y="6083315"/>
            <a:ext cx="5994111" cy="385408"/>
          </a:xfrm>
          <a:prstGeom prst="rect">
            <a:avLst/>
          </a:prstGeom>
        </p:spPr>
      </p:pic>
      <p:pic>
        <p:nvPicPr>
          <p:cNvPr id="15" name="Picture 14">
            <a:extLst>
              <a:ext uri="{FF2B5EF4-FFF2-40B4-BE49-F238E27FC236}">
                <a16:creationId xmlns:a16="http://schemas.microsoft.com/office/drawing/2014/main" id="{4FD45923-6FD9-0CC6-737B-7701544CB476}"/>
              </a:ext>
            </a:extLst>
          </p:cNvPr>
          <p:cNvPicPr>
            <a:picLocks noChangeAspect="1"/>
          </p:cNvPicPr>
          <p:nvPr/>
        </p:nvPicPr>
        <p:blipFill rotWithShape="1">
          <a:blip r:embed="rId6"/>
          <a:srcRect t="5785"/>
          <a:stretch/>
        </p:blipFill>
        <p:spPr>
          <a:xfrm>
            <a:off x="2281718" y="4370635"/>
            <a:ext cx="6098053" cy="1336431"/>
          </a:xfrm>
          <a:prstGeom prst="rect">
            <a:avLst/>
          </a:prstGeom>
        </p:spPr>
      </p:pic>
      <p:sp>
        <p:nvSpPr>
          <p:cNvPr id="4" name="Title 1">
            <a:extLst>
              <a:ext uri="{FF2B5EF4-FFF2-40B4-BE49-F238E27FC236}">
                <a16:creationId xmlns:a16="http://schemas.microsoft.com/office/drawing/2014/main" id="{C7034497-973D-5A0C-21FE-48781248FEEE}"/>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217106CE-7C17-0A22-262B-CEACB983A77B}"/>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Random-Effect Model</a:t>
            </a:r>
            <a:endParaRPr lang="en-CA" sz="2000" dirty="0">
              <a:solidFill>
                <a:srgbClr val="00B0B9"/>
              </a:solidFill>
            </a:endParaRPr>
          </a:p>
        </p:txBody>
      </p:sp>
    </p:spTree>
    <p:extLst>
      <p:ext uri="{BB962C8B-B14F-4D97-AF65-F5344CB8AC3E}">
        <p14:creationId xmlns:p14="http://schemas.microsoft.com/office/powerpoint/2010/main" val="58486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70A205-D20A-CFB0-58C5-D5E2B9039446}"/>
              </a:ext>
            </a:extLst>
          </p:cNvPr>
          <p:cNvSpPr>
            <a:spLocks noGrp="1"/>
          </p:cNvSpPr>
          <p:nvPr>
            <p:ph idx="1"/>
          </p:nvPr>
        </p:nvSpPr>
        <p:spPr>
          <a:xfrm>
            <a:off x="1056000" y="1886401"/>
            <a:ext cx="10297800" cy="5002892"/>
          </a:xfrm>
        </p:spPr>
        <p:txBody>
          <a:bodyPr>
            <a:normAutofit/>
          </a:bodyPr>
          <a:lstStyle/>
          <a:p>
            <a:pPr>
              <a:lnSpc>
                <a:spcPct val="100000"/>
              </a:lnSpc>
            </a:pPr>
            <a:r>
              <a:rPr lang="en-US" dirty="0">
                <a:solidFill>
                  <a:schemeClr val="tx1">
                    <a:lumMod val="65000"/>
                    <a:lumOff val="35000"/>
                  </a:schemeClr>
                </a:solidFill>
              </a:rPr>
              <a:t>Step 4: Calculate Weights for Random-Effects Model: </a:t>
            </a: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5: Calculate the Weighted Mean Effect Size:</a:t>
            </a: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6: Compute the Standard Error of the Weighted Mean Effect </a:t>
            </a:r>
            <a:r>
              <a:rPr lang="en-CA" dirty="0">
                <a:solidFill>
                  <a:schemeClr val="tx1">
                    <a:lumMod val="65000"/>
                    <a:lumOff val="35000"/>
                  </a:schemeClr>
                </a:solidFill>
              </a:rPr>
              <a:t>:</a:t>
            </a: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endParaRPr lang="en-US" dirty="0">
              <a:solidFill>
                <a:schemeClr val="tx1">
                  <a:lumMod val="65000"/>
                  <a:lumOff val="35000"/>
                </a:schemeClr>
              </a:solidFill>
            </a:endParaRPr>
          </a:p>
          <a:p>
            <a:pPr>
              <a:lnSpc>
                <a:spcPct val="100000"/>
              </a:lnSpc>
            </a:pPr>
            <a:r>
              <a:rPr lang="en-US" dirty="0">
                <a:solidFill>
                  <a:schemeClr val="tx1">
                    <a:lumMod val="65000"/>
                    <a:lumOff val="35000"/>
                  </a:schemeClr>
                </a:solidFill>
              </a:rPr>
              <a:t>Step 7: Calculate the 95% Confidence Interval:</a:t>
            </a:r>
          </a:p>
          <a:p>
            <a:pPr>
              <a:lnSpc>
                <a:spcPct val="100000"/>
              </a:lnSpc>
            </a:pP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055EB7C4-F5E5-7129-E3EE-A2DB118636CD}"/>
              </a:ext>
            </a:extLst>
          </p:cNvPr>
          <p:cNvPicPr>
            <a:picLocks noChangeAspect="1"/>
          </p:cNvPicPr>
          <p:nvPr/>
        </p:nvPicPr>
        <p:blipFill>
          <a:blip r:embed="rId2"/>
          <a:stretch>
            <a:fillRect/>
          </a:stretch>
        </p:blipFill>
        <p:spPr>
          <a:xfrm>
            <a:off x="7931682" y="1877861"/>
            <a:ext cx="3434080" cy="492468"/>
          </a:xfrm>
          <a:prstGeom prst="rect">
            <a:avLst/>
          </a:prstGeom>
        </p:spPr>
      </p:pic>
      <p:pic>
        <p:nvPicPr>
          <p:cNvPr id="11" name="Picture 10">
            <a:extLst>
              <a:ext uri="{FF2B5EF4-FFF2-40B4-BE49-F238E27FC236}">
                <a16:creationId xmlns:a16="http://schemas.microsoft.com/office/drawing/2014/main" id="{DB7FF861-BF10-C026-CA3E-2E1872850350}"/>
              </a:ext>
            </a:extLst>
          </p:cNvPr>
          <p:cNvPicPr>
            <a:picLocks noChangeAspect="1"/>
          </p:cNvPicPr>
          <p:nvPr/>
        </p:nvPicPr>
        <p:blipFill>
          <a:blip r:embed="rId3"/>
          <a:stretch>
            <a:fillRect/>
          </a:stretch>
        </p:blipFill>
        <p:spPr>
          <a:xfrm>
            <a:off x="2534921" y="3387920"/>
            <a:ext cx="7522003" cy="622511"/>
          </a:xfrm>
          <a:prstGeom prst="rect">
            <a:avLst/>
          </a:prstGeom>
        </p:spPr>
      </p:pic>
      <p:pic>
        <p:nvPicPr>
          <p:cNvPr id="14" name="Picture 13">
            <a:extLst>
              <a:ext uri="{FF2B5EF4-FFF2-40B4-BE49-F238E27FC236}">
                <a16:creationId xmlns:a16="http://schemas.microsoft.com/office/drawing/2014/main" id="{2E854AE3-1016-3B87-69DA-5026D0B5C2F9}"/>
              </a:ext>
            </a:extLst>
          </p:cNvPr>
          <p:cNvPicPr>
            <a:picLocks noChangeAspect="1"/>
          </p:cNvPicPr>
          <p:nvPr/>
        </p:nvPicPr>
        <p:blipFill>
          <a:blip r:embed="rId4"/>
          <a:stretch>
            <a:fillRect/>
          </a:stretch>
        </p:blipFill>
        <p:spPr>
          <a:xfrm>
            <a:off x="2534921" y="4725144"/>
            <a:ext cx="3623015" cy="622511"/>
          </a:xfrm>
          <a:prstGeom prst="rect">
            <a:avLst/>
          </a:prstGeom>
        </p:spPr>
      </p:pic>
      <p:pic>
        <p:nvPicPr>
          <p:cNvPr id="17" name="Picture 16">
            <a:extLst>
              <a:ext uri="{FF2B5EF4-FFF2-40B4-BE49-F238E27FC236}">
                <a16:creationId xmlns:a16="http://schemas.microsoft.com/office/drawing/2014/main" id="{B01E221C-880A-A580-D064-98E441D7B0AF}"/>
              </a:ext>
            </a:extLst>
          </p:cNvPr>
          <p:cNvPicPr>
            <a:picLocks noChangeAspect="1"/>
          </p:cNvPicPr>
          <p:nvPr/>
        </p:nvPicPr>
        <p:blipFill>
          <a:blip r:embed="rId5"/>
          <a:stretch>
            <a:fillRect/>
          </a:stretch>
        </p:blipFill>
        <p:spPr>
          <a:xfrm>
            <a:off x="2487399" y="5986054"/>
            <a:ext cx="8691463" cy="772575"/>
          </a:xfrm>
          <a:prstGeom prst="rect">
            <a:avLst/>
          </a:prstGeom>
        </p:spPr>
      </p:pic>
      <p:sp>
        <p:nvSpPr>
          <p:cNvPr id="6" name="Title 1">
            <a:extLst>
              <a:ext uri="{FF2B5EF4-FFF2-40B4-BE49-F238E27FC236}">
                <a16:creationId xmlns:a16="http://schemas.microsoft.com/office/drawing/2014/main" id="{D1633B2E-448E-FA49-7657-2FD77CE12E94}"/>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D1AD894E-1E9A-FD74-017C-45CB7E915B5B}"/>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100" dirty="0">
                <a:solidFill>
                  <a:srgbClr val="00B0B9"/>
                </a:solidFill>
              </a:rPr>
              <a:t>Random-Effect Model</a:t>
            </a:r>
            <a:endParaRPr lang="en-CA" sz="2000" dirty="0">
              <a:solidFill>
                <a:srgbClr val="00B0B9"/>
              </a:solidFill>
            </a:endParaRPr>
          </a:p>
        </p:txBody>
      </p:sp>
    </p:spTree>
    <p:extLst>
      <p:ext uri="{BB962C8B-B14F-4D97-AF65-F5344CB8AC3E}">
        <p14:creationId xmlns:p14="http://schemas.microsoft.com/office/powerpoint/2010/main" val="180549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AB209C5-049F-EFCB-CAF9-5E67C176D93E}"/>
              </a:ext>
            </a:extLst>
          </p:cNvPr>
          <p:cNvPicPr>
            <a:picLocks noGrp="1" noChangeAspect="1"/>
          </p:cNvPicPr>
          <p:nvPr>
            <p:ph idx="1"/>
          </p:nvPr>
        </p:nvPicPr>
        <p:blipFill>
          <a:blip r:embed="rId3"/>
          <a:stretch>
            <a:fillRect/>
          </a:stretch>
        </p:blipFill>
        <p:spPr>
          <a:xfrm>
            <a:off x="519989" y="5045517"/>
            <a:ext cx="2490889" cy="815981"/>
          </a:xfrm>
        </p:spPr>
      </p:pic>
      <p:pic>
        <p:nvPicPr>
          <p:cNvPr id="12" name="Picture 11">
            <a:extLst>
              <a:ext uri="{FF2B5EF4-FFF2-40B4-BE49-F238E27FC236}">
                <a16:creationId xmlns:a16="http://schemas.microsoft.com/office/drawing/2014/main" id="{B45DC505-9B5E-372C-046C-23A086916E4A}"/>
              </a:ext>
            </a:extLst>
          </p:cNvPr>
          <p:cNvPicPr>
            <a:picLocks noChangeAspect="1"/>
          </p:cNvPicPr>
          <p:nvPr/>
        </p:nvPicPr>
        <p:blipFill>
          <a:blip r:embed="rId4"/>
          <a:stretch>
            <a:fillRect/>
          </a:stretch>
        </p:blipFill>
        <p:spPr>
          <a:xfrm>
            <a:off x="3735993" y="5045517"/>
            <a:ext cx="1878904" cy="730088"/>
          </a:xfrm>
          <a:prstGeom prst="rect">
            <a:avLst/>
          </a:prstGeom>
        </p:spPr>
      </p:pic>
      <p:pic>
        <p:nvPicPr>
          <p:cNvPr id="10" name="Picture 9">
            <a:extLst>
              <a:ext uri="{FF2B5EF4-FFF2-40B4-BE49-F238E27FC236}">
                <a16:creationId xmlns:a16="http://schemas.microsoft.com/office/drawing/2014/main" id="{13E0167C-6E80-C5A4-3699-36393509A2D5}"/>
              </a:ext>
            </a:extLst>
          </p:cNvPr>
          <p:cNvPicPr>
            <a:picLocks noChangeAspect="1"/>
          </p:cNvPicPr>
          <p:nvPr/>
        </p:nvPicPr>
        <p:blipFill rotWithShape="1">
          <a:blip r:embed="rId5"/>
          <a:srcRect t="5785"/>
          <a:stretch/>
        </p:blipFill>
        <p:spPr>
          <a:xfrm>
            <a:off x="6093947" y="4797152"/>
            <a:ext cx="6098053" cy="1336431"/>
          </a:xfrm>
          <a:prstGeom prst="rect">
            <a:avLst/>
          </a:prstGeom>
        </p:spPr>
      </p:pic>
      <p:sp>
        <p:nvSpPr>
          <p:cNvPr id="3" name="Content Placeholder 2">
            <a:extLst>
              <a:ext uri="{FF2B5EF4-FFF2-40B4-BE49-F238E27FC236}">
                <a16:creationId xmlns:a16="http://schemas.microsoft.com/office/drawing/2014/main" id="{4C41FABE-3C0F-4CE0-7C88-0E63B4DD73AE}"/>
              </a:ext>
            </a:extLst>
          </p:cNvPr>
          <p:cNvSpPr txBox="1">
            <a:spLocks/>
          </p:cNvSpPr>
          <p:nvPr/>
        </p:nvSpPr>
        <p:spPr>
          <a:xfrm>
            <a:off x="1056000" y="1660037"/>
            <a:ext cx="11136000" cy="1851508"/>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CA"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Q-statistic tests for heterogeneity</a:t>
            </a:r>
          </a:p>
          <a:p>
            <a:pPr marL="840296" indent="-721766">
              <a:buNone/>
            </a:pPr>
            <a:r>
              <a:rPr lang="en-CA" sz="2200" dirty="0">
                <a:solidFill>
                  <a:schemeClr val="tx1">
                    <a:lumMod val="65000"/>
                    <a:lumOff val="35000"/>
                  </a:schemeClr>
                </a:solidFill>
                <a:latin typeface="Arial" panose="020B0604020202020204" pitchFamily="34" charset="0"/>
                <a:cs typeface="Arial" panose="020B0604020202020204" pitchFamily="34" charset="0"/>
              </a:rPr>
              <a:t>      - Null hypothesis: </a:t>
            </a:r>
            <a:r>
              <a:rPr lang="en-US"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all studies share a common effect size, no heterogeneity</a:t>
            </a:r>
          </a:p>
          <a:p>
            <a:pPr marL="596885" indent="-478355">
              <a:buNone/>
            </a:pPr>
            <a:r>
              <a:rPr lang="en-US" sz="2200" dirty="0">
                <a:solidFill>
                  <a:schemeClr val="tx1">
                    <a:lumMod val="65000"/>
                    <a:lumOff val="35000"/>
                  </a:schemeClr>
                </a:solidFill>
                <a:highlight>
                  <a:srgbClr val="FFFEFA"/>
                </a:highlight>
                <a:latin typeface="Arial" panose="020B0604020202020204" pitchFamily="34" charset="0"/>
                <a:cs typeface="Arial" panose="020B0604020202020204" pitchFamily="34" charset="0"/>
              </a:rPr>
              <a:t>	- Alternative hypothesis: there is significant heterogeneity among studies</a:t>
            </a:r>
            <a:endParaRPr lang="en-US" sz="2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85827-DA22-6E3B-A279-497E33409346}"/>
              </a:ext>
            </a:extLst>
          </p:cNvPr>
          <p:cNvPicPr>
            <a:picLocks noChangeAspect="1"/>
          </p:cNvPicPr>
          <p:nvPr/>
        </p:nvPicPr>
        <p:blipFill>
          <a:blip r:embed="rId6"/>
          <a:stretch>
            <a:fillRect/>
          </a:stretch>
        </p:blipFill>
        <p:spPr>
          <a:xfrm>
            <a:off x="3735993" y="3220471"/>
            <a:ext cx="4597496" cy="1121340"/>
          </a:xfrm>
          <a:prstGeom prst="rect">
            <a:avLst/>
          </a:prstGeom>
        </p:spPr>
      </p:pic>
      <p:sp>
        <p:nvSpPr>
          <p:cNvPr id="5" name="Title 1">
            <a:extLst>
              <a:ext uri="{FF2B5EF4-FFF2-40B4-BE49-F238E27FC236}">
                <a16:creationId xmlns:a16="http://schemas.microsoft.com/office/drawing/2014/main" id="{6A3EA0B6-7A5B-F5CE-FED4-51CCE5B4507E}"/>
              </a:ext>
            </a:extLst>
          </p:cNvPr>
          <p:cNvSpPr>
            <a:spLocks noGrp="1"/>
          </p:cNvSpPr>
          <p:nvPr>
            <p:ph type="title"/>
          </p:nvPr>
        </p:nvSpPr>
        <p:spPr>
          <a:xfrm>
            <a:off x="1056000" y="440744"/>
            <a:ext cx="10080000" cy="684000"/>
          </a:xfrm>
        </p:spPr>
        <p:txBody>
          <a:bodyPr/>
          <a:lstStyle/>
          <a:p>
            <a:r>
              <a:rPr lang="en-US" sz="3200" dirty="0"/>
              <a:t>Methodology</a:t>
            </a:r>
          </a:p>
        </p:txBody>
      </p:sp>
      <p:sp>
        <p:nvSpPr>
          <p:cNvPr id="7" name="Google Shape;66;p15">
            <a:extLst>
              <a:ext uri="{FF2B5EF4-FFF2-40B4-BE49-F238E27FC236}">
                <a16:creationId xmlns:a16="http://schemas.microsoft.com/office/drawing/2014/main" id="{0DCE360B-3CE3-C4AC-C95A-1D27ADD096E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rgbClr val="00B0B9"/>
                </a:solidFill>
              </a:rPr>
              <a:t>Residual Heterogeneity Estimate</a:t>
            </a:r>
          </a:p>
        </p:txBody>
      </p:sp>
    </p:spTree>
    <p:extLst>
      <p:ext uri="{BB962C8B-B14F-4D97-AF65-F5344CB8AC3E}">
        <p14:creationId xmlns:p14="http://schemas.microsoft.com/office/powerpoint/2010/main" val="10076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Effect Size and Standard Errors</a:t>
            </a:r>
            <a:endParaRPr lang="en-CA" sz="2000" dirty="0">
              <a:solidFill>
                <a:schemeClr val="bg2"/>
              </a:solidFill>
            </a:endParaRPr>
          </a:p>
          <a:p>
            <a:endParaRPr lang="en-CA" sz="2000" dirty="0">
              <a:solidFill>
                <a:schemeClr val="accent1">
                  <a:lumMod val="50000"/>
                </a:schemeClr>
              </a:solidFill>
            </a:endParaRPr>
          </a:p>
        </p:txBody>
      </p:sp>
      <p:pic>
        <p:nvPicPr>
          <p:cNvPr id="3" name="Picture 2">
            <a:extLst>
              <a:ext uri="{FF2B5EF4-FFF2-40B4-BE49-F238E27FC236}">
                <a16:creationId xmlns:a16="http://schemas.microsoft.com/office/drawing/2014/main" id="{0C66AD90-5494-428E-C175-68231457409E}"/>
              </a:ext>
            </a:extLst>
          </p:cNvPr>
          <p:cNvPicPr>
            <a:picLocks noChangeAspect="1"/>
          </p:cNvPicPr>
          <p:nvPr/>
        </p:nvPicPr>
        <p:blipFill>
          <a:blip r:embed="rId3"/>
          <a:stretch>
            <a:fillRect/>
          </a:stretch>
        </p:blipFill>
        <p:spPr>
          <a:xfrm>
            <a:off x="6590129" y="1611034"/>
            <a:ext cx="5601871" cy="3608006"/>
          </a:xfrm>
          <a:prstGeom prst="rect">
            <a:avLst/>
          </a:prstGeom>
        </p:spPr>
      </p:pic>
      <p:pic>
        <p:nvPicPr>
          <p:cNvPr id="7" name="Picture 6">
            <a:extLst>
              <a:ext uri="{FF2B5EF4-FFF2-40B4-BE49-F238E27FC236}">
                <a16:creationId xmlns:a16="http://schemas.microsoft.com/office/drawing/2014/main" id="{4D7A36FC-4F29-FBB8-67BF-4C136B7EB6D0}"/>
              </a:ext>
            </a:extLst>
          </p:cNvPr>
          <p:cNvPicPr>
            <a:picLocks noChangeAspect="1"/>
          </p:cNvPicPr>
          <p:nvPr/>
        </p:nvPicPr>
        <p:blipFill>
          <a:blip r:embed="rId4"/>
          <a:stretch>
            <a:fillRect/>
          </a:stretch>
        </p:blipFill>
        <p:spPr>
          <a:xfrm>
            <a:off x="119336" y="1621193"/>
            <a:ext cx="5845700" cy="3608007"/>
          </a:xfrm>
          <a:prstGeom prst="rect">
            <a:avLst/>
          </a:prstGeom>
        </p:spPr>
      </p:pic>
    </p:spTree>
    <p:extLst>
      <p:ext uri="{BB962C8B-B14F-4D97-AF65-F5344CB8AC3E}">
        <p14:creationId xmlns:p14="http://schemas.microsoft.com/office/powerpoint/2010/main" val="108925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Fixed Effect Model Forests Plot by ML Models</a:t>
            </a:r>
            <a:endParaRPr lang="en-CA" sz="2000" dirty="0">
              <a:solidFill>
                <a:schemeClr val="accent1">
                  <a:lumMod val="50000"/>
                </a:schemeClr>
              </a:solidFill>
            </a:endParaRPr>
          </a:p>
        </p:txBody>
      </p:sp>
      <p:pic>
        <p:nvPicPr>
          <p:cNvPr id="3" name="Picture 2" descr="A graph of numbers and a line&#10;&#10;Description automatically generated with medium confidence">
            <a:extLst>
              <a:ext uri="{FF2B5EF4-FFF2-40B4-BE49-F238E27FC236}">
                <a16:creationId xmlns:a16="http://schemas.microsoft.com/office/drawing/2014/main" id="{DEF3B886-801F-9175-4773-CB7B6FB9C698}"/>
              </a:ext>
            </a:extLst>
          </p:cNvPr>
          <p:cNvPicPr>
            <a:picLocks noChangeAspect="1"/>
          </p:cNvPicPr>
          <p:nvPr/>
        </p:nvPicPr>
        <p:blipFill>
          <a:blip r:embed="rId3"/>
          <a:stretch>
            <a:fillRect/>
          </a:stretch>
        </p:blipFill>
        <p:spPr>
          <a:xfrm>
            <a:off x="1344032" y="1323451"/>
            <a:ext cx="8928432" cy="5513410"/>
          </a:xfrm>
          <a:prstGeom prst="rect">
            <a:avLst/>
          </a:prstGeom>
        </p:spPr>
      </p:pic>
    </p:spTree>
    <p:extLst>
      <p:ext uri="{BB962C8B-B14F-4D97-AF65-F5344CB8AC3E}">
        <p14:creationId xmlns:p14="http://schemas.microsoft.com/office/powerpoint/2010/main" val="392177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Random Effect Model Forests Plot by ML Models</a:t>
            </a:r>
            <a:endParaRPr lang="en-CA" sz="2000" dirty="0">
              <a:solidFill>
                <a:schemeClr val="accent1">
                  <a:lumMod val="50000"/>
                </a:schemeClr>
              </a:solidFill>
            </a:endParaRPr>
          </a:p>
        </p:txBody>
      </p:sp>
      <p:pic>
        <p:nvPicPr>
          <p:cNvPr id="6" name="Picture 5" descr="A graph of a number of numbers&#10;&#10;Description automatically generated with medium confidence">
            <a:extLst>
              <a:ext uri="{FF2B5EF4-FFF2-40B4-BE49-F238E27FC236}">
                <a16:creationId xmlns:a16="http://schemas.microsoft.com/office/drawing/2014/main" id="{B95F96E1-98CC-A3AE-1A13-0DBD5E1C65CD}"/>
              </a:ext>
            </a:extLst>
          </p:cNvPr>
          <p:cNvPicPr preferRelativeResize="0">
            <a:picLocks noChangeAspect="1"/>
          </p:cNvPicPr>
          <p:nvPr/>
        </p:nvPicPr>
        <p:blipFill>
          <a:blip r:embed="rId3"/>
          <a:stretch>
            <a:fillRect/>
          </a:stretch>
        </p:blipFill>
        <p:spPr>
          <a:xfrm>
            <a:off x="1342800" y="1324800"/>
            <a:ext cx="8937718" cy="5515200"/>
          </a:xfrm>
          <a:prstGeom prst="rect">
            <a:avLst/>
          </a:prstGeom>
        </p:spPr>
      </p:pic>
    </p:spTree>
    <p:extLst>
      <p:ext uri="{BB962C8B-B14F-4D97-AF65-F5344CB8AC3E}">
        <p14:creationId xmlns:p14="http://schemas.microsoft.com/office/powerpoint/2010/main" val="4110540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Residual Heterogeneity Estimate – by Dataset</a:t>
            </a:r>
            <a:endParaRPr lang="en-CA" sz="2000" dirty="0">
              <a:solidFill>
                <a:schemeClr val="accent1">
                  <a:lumMod val="50000"/>
                </a:schemeClr>
              </a:solidFill>
            </a:endParaRPr>
          </a:p>
        </p:txBody>
      </p:sp>
      <p:graphicFrame>
        <p:nvGraphicFramePr>
          <p:cNvPr id="8" name="Table 7">
            <a:extLst>
              <a:ext uri="{FF2B5EF4-FFF2-40B4-BE49-F238E27FC236}">
                <a16:creationId xmlns:a16="http://schemas.microsoft.com/office/drawing/2014/main" id="{4FDB1858-757B-6E76-B590-516601EE9A58}"/>
              </a:ext>
            </a:extLst>
          </p:cNvPr>
          <p:cNvGraphicFramePr>
            <a:graphicFrameLocks noGrp="1"/>
          </p:cNvGraphicFramePr>
          <p:nvPr>
            <p:extLst>
              <p:ext uri="{D42A27DB-BD31-4B8C-83A1-F6EECF244321}">
                <p14:modId xmlns:p14="http://schemas.microsoft.com/office/powerpoint/2010/main" val="2684825400"/>
              </p:ext>
            </p:extLst>
          </p:nvPr>
        </p:nvGraphicFramePr>
        <p:xfrm>
          <a:off x="1055440" y="1561255"/>
          <a:ext cx="6054784" cy="1363689"/>
        </p:xfrm>
        <a:graphic>
          <a:graphicData uri="http://schemas.openxmlformats.org/drawingml/2006/table">
            <a:tbl>
              <a:tblPr/>
              <a:tblGrid>
                <a:gridCol w="216024">
                  <a:extLst>
                    <a:ext uri="{9D8B030D-6E8A-4147-A177-3AD203B41FA5}">
                      <a16:colId xmlns:a16="http://schemas.microsoft.com/office/drawing/2014/main" val="3450454709"/>
                    </a:ext>
                  </a:extLst>
                </a:gridCol>
                <a:gridCol w="1872208">
                  <a:extLst>
                    <a:ext uri="{9D8B030D-6E8A-4147-A177-3AD203B41FA5}">
                      <a16:colId xmlns:a16="http://schemas.microsoft.com/office/drawing/2014/main" val="4071888331"/>
                    </a:ext>
                  </a:extLst>
                </a:gridCol>
                <a:gridCol w="2088232">
                  <a:extLst>
                    <a:ext uri="{9D8B030D-6E8A-4147-A177-3AD203B41FA5}">
                      <a16:colId xmlns:a16="http://schemas.microsoft.com/office/drawing/2014/main" val="125723449"/>
                    </a:ext>
                  </a:extLst>
                </a:gridCol>
                <a:gridCol w="1878320">
                  <a:extLst>
                    <a:ext uri="{9D8B030D-6E8A-4147-A177-3AD203B41FA5}">
                      <a16:colId xmlns:a16="http://schemas.microsoft.com/office/drawing/2014/main" val="3230119210"/>
                    </a:ext>
                  </a:extLst>
                </a:gridCol>
              </a:tblGrid>
              <a:tr h="454563">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2200" dirty="0">
                          <a:solidFill>
                            <a:srgbClr val="00B0F0"/>
                          </a:solidFill>
                          <a:effectLst/>
                        </a:rPr>
                        <a:t>Test of Residual Heterogeneity</a:t>
                      </a:r>
                    </a:p>
                  </a:txBody>
                  <a:tcPr marL="88803" marR="88803" marT="44401" marB="44401"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extLst>
                  <a:ext uri="{0D108BD9-81ED-4DB2-BD59-A6C34878D82A}">
                    <a16:rowId xmlns:a16="http://schemas.microsoft.com/office/drawing/2014/main" val="2217512716"/>
                  </a:ext>
                </a:extLst>
              </a:tr>
              <a:tr h="454563">
                <a:tc>
                  <a:txBody>
                    <a:bodyPr/>
                    <a:lstStyle/>
                    <a:p>
                      <a:pPr algn="ctr"/>
                      <a:r>
                        <a:rPr lang="en-CA" sz="2200" dirty="0">
                          <a:effectLst/>
                        </a:rPr>
                        <a:t> </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Q</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dirty="0" err="1">
                          <a:effectLst/>
                        </a:rPr>
                        <a:t>df</a:t>
                      </a:r>
                      <a:endParaRPr lang="en-CA" sz="2200" dirty="0">
                        <a:effectLst/>
                      </a:endParaRP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a:effectLst/>
                        </a:rPr>
                        <a:t>p</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8217461"/>
                  </a:ext>
                </a:extLst>
              </a:tr>
              <a:tr h="454563">
                <a:tc>
                  <a:txBody>
                    <a:bodyPr/>
                    <a:lstStyle/>
                    <a:p>
                      <a:pPr algn="ctr"/>
                      <a:endParaRPr lang="en-CA" sz="2200" dirty="0">
                        <a:effectLst/>
                      </a:endParaRP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35.216</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11</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0.0002</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24752242"/>
                  </a:ext>
                </a:extLst>
              </a:tr>
            </a:tbl>
          </a:graphicData>
        </a:graphic>
      </p:graphicFrame>
      <p:graphicFrame>
        <p:nvGraphicFramePr>
          <p:cNvPr id="9" name="Table 8">
            <a:extLst>
              <a:ext uri="{FF2B5EF4-FFF2-40B4-BE49-F238E27FC236}">
                <a16:creationId xmlns:a16="http://schemas.microsoft.com/office/drawing/2014/main" id="{095AAF1C-F905-8032-8ADF-F6619193D70B}"/>
              </a:ext>
            </a:extLst>
          </p:cNvPr>
          <p:cNvGraphicFramePr>
            <a:graphicFrameLocks noGrp="1"/>
          </p:cNvGraphicFramePr>
          <p:nvPr>
            <p:extLst>
              <p:ext uri="{D42A27DB-BD31-4B8C-83A1-F6EECF244321}">
                <p14:modId xmlns:p14="http://schemas.microsoft.com/office/powerpoint/2010/main" val="2449138115"/>
              </p:ext>
            </p:extLst>
          </p:nvPr>
        </p:nvGraphicFramePr>
        <p:xfrm>
          <a:off x="652804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effectLst/>
                        </a:rPr>
                        <a:t>Random-model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effectLst/>
                        </a:rPr>
                        <a:t>0.0016</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effectLst/>
                        </a:rPr>
                        <a:t>τ</a:t>
                      </a:r>
                    </a:p>
                  </a:txBody>
                  <a:tcPr anchor="ctr">
                    <a:lnL>
                      <a:noFill/>
                    </a:lnL>
                    <a:lnR>
                      <a:noFill/>
                    </a:lnR>
                    <a:lnT>
                      <a:noFill/>
                    </a:lnT>
                    <a:lnB>
                      <a:noFill/>
                    </a:lnB>
                    <a:noFill/>
                  </a:tcPr>
                </a:tc>
                <a:tc>
                  <a:txBody>
                    <a:bodyPr/>
                    <a:lstStyle/>
                    <a:p>
                      <a:pPr algn="r"/>
                      <a:r>
                        <a:rPr lang="en-CA" sz="2200" dirty="0">
                          <a:effectLst/>
                        </a:rPr>
                        <a:t>0.0359</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68.57</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3.18</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1" name="Table 10">
            <a:extLst>
              <a:ext uri="{FF2B5EF4-FFF2-40B4-BE49-F238E27FC236}">
                <a16:creationId xmlns:a16="http://schemas.microsoft.com/office/drawing/2014/main" id="{16285078-5399-6659-61F8-D9B54281164E}"/>
              </a:ext>
            </a:extLst>
          </p:cNvPr>
          <p:cNvGraphicFramePr>
            <a:graphicFrameLocks noGrp="1"/>
          </p:cNvGraphicFramePr>
          <p:nvPr>
            <p:extLst>
              <p:ext uri="{D42A27DB-BD31-4B8C-83A1-F6EECF244321}">
                <p14:modId xmlns:p14="http://schemas.microsoft.com/office/powerpoint/2010/main" val="3374996662"/>
              </p:ext>
            </p:extLst>
          </p:nvPr>
        </p:nvGraphicFramePr>
        <p:xfrm>
          <a:off x="40736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Fixed-model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solidFill>
                            <a:schemeClr val="bg1"/>
                          </a:solidFill>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solidFill>
                            <a:schemeClr val="bg1"/>
                          </a:solidFill>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solidFill>
                            <a:schemeClr val="bg1"/>
                          </a:solidFill>
                          <a:effectLst/>
                        </a:rPr>
                        <a:t>τ</a:t>
                      </a:r>
                    </a:p>
                  </a:txBody>
                  <a:tcPr anchor="ctr">
                    <a:lnL>
                      <a:noFill/>
                    </a:lnL>
                    <a:lnR>
                      <a:noFill/>
                    </a:lnR>
                    <a:lnT>
                      <a:noFill/>
                    </a:lnT>
                    <a:lnB>
                      <a:noFill/>
                    </a:lnB>
                    <a:noFill/>
                  </a:tcPr>
                </a:tc>
                <a:tc>
                  <a:txBody>
                    <a:bodyPr/>
                    <a:lstStyle/>
                    <a:p>
                      <a:pPr algn="r"/>
                      <a:r>
                        <a:rPr lang="en-CA" sz="2200" dirty="0">
                          <a:solidFill>
                            <a:schemeClr val="bg1"/>
                          </a:solidFill>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68.76</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marR="0" algn="r" rtl="0">
                        <a:lnSpc>
                          <a:spcPct val="100000"/>
                        </a:lnSpc>
                        <a:spcBef>
                          <a:spcPts val="0"/>
                        </a:spcBef>
                        <a:spcAft>
                          <a:spcPts val="0"/>
                        </a:spcAft>
                        <a:buClr>
                          <a:srgbClr val="000000"/>
                        </a:buClr>
                        <a:buFont typeface="Arial"/>
                      </a:pPr>
                      <a:r>
                        <a:rPr lang="en-CA" sz="2200" b="0" i="0" u="none" strike="noStrike" cap="none" dirty="0">
                          <a:solidFill>
                            <a:schemeClr val="tx1"/>
                          </a:solidFill>
                          <a:effectLst/>
                          <a:latin typeface="+mn-lt"/>
                          <a:ea typeface="+mn-ea"/>
                          <a:cs typeface="+mn-cs"/>
                          <a:sym typeface="Arial"/>
                        </a:rPr>
                        <a:t>3.20</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spTree>
    <p:extLst>
      <p:ext uri="{BB962C8B-B14F-4D97-AF65-F5344CB8AC3E}">
        <p14:creationId xmlns:p14="http://schemas.microsoft.com/office/powerpoint/2010/main" val="121043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Funnel Plot by ML Models</a:t>
            </a:r>
          </a:p>
          <a:p>
            <a:endParaRPr lang="en-CA" sz="2000" dirty="0">
              <a:solidFill>
                <a:schemeClr val="accent1">
                  <a:lumMod val="50000"/>
                </a:schemeClr>
              </a:solidFill>
            </a:endParaRPr>
          </a:p>
        </p:txBody>
      </p:sp>
      <p:pic>
        <p:nvPicPr>
          <p:cNvPr id="10" name="Picture 9">
            <a:extLst>
              <a:ext uri="{FF2B5EF4-FFF2-40B4-BE49-F238E27FC236}">
                <a16:creationId xmlns:a16="http://schemas.microsoft.com/office/drawing/2014/main" id="{75BE4FF2-EBD0-3A73-FCC1-40103C825D80}"/>
              </a:ext>
            </a:extLst>
          </p:cNvPr>
          <p:cNvPicPr>
            <a:picLocks noChangeAspect="1"/>
          </p:cNvPicPr>
          <p:nvPr/>
        </p:nvPicPr>
        <p:blipFill>
          <a:blip r:embed="rId3"/>
          <a:stretch>
            <a:fillRect/>
          </a:stretch>
        </p:blipFill>
        <p:spPr>
          <a:xfrm>
            <a:off x="1799802" y="1865944"/>
            <a:ext cx="8168155" cy="4093942"/>
          </a:xfrm>
          <a:prstGeom prst="rect">
            <a:avLst/>
          </a:prstGeom>
        </p:spPr>
      </p:pic>
    </p:spTree>
    <p:extLst>
      <p:ext uri="{BB962C8B-B14F-4D97-AF65-F5344CB8AC3E}">
        <p14:creationId xmlns:p14="http://schemas.microsoft.com/office/powerpoint/2010/main" val="237150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 sz="3200" dirty="0"/>
              <a:t>Research Motivation &amp; Objectives</a:t>
            </a:r>
            <a:endParaRPr lang="en-US" sz="3200" dirty="0"/>
          </a:p>
        </p:txBody>
      </p:sp>
      <p:sp>
        <p:nvSpPr>
          <p:cNvPr id="2" name="Google Shape;67;p15">
            <a:extLst>
              <a:ext uri="{FF2B5EF4-FFF2-40B4-BE49-F238E27FC236}">
                <a16:creationId xmlns:a16="http://schemas.microsoft.com/office/drawing/2014/main" id="{EEAAF727-95B5-919B-7D95-B93C94CA879A}"/>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a:spcBef>
                <a:spcPts val="1200"/>
              </a:spcBef>
            </a:pPr>
            <a:r>
              <a:rPr lang="en-US" dirty="0">
                <a:solidFill>
                  <a:schemeClr val="tx1"/>
                </a:solidFill>
              </a:rPr>
              <a:t>Highly </a:t>
            </a:r>
            <a:r>
              <a:rPr lang="en-US" dirty="0">
                <a:solidFill>
                  <a:schemeClr val="bg2"/>
                </a:solidFill>
              </a:rPr>
              <a:t>competitive</a:t>
            </a:r>
            <a:r>
              <a:rPr lang="en-US" dirty="0">
                <a:solidFill>
                  <a:schemeClr val="tx1"/>
                </a:solidFill>
              </a:rPr>
              <a:t> business environment</a:t>
            </a:r>
          </a:p>
          <a:p>
            <a:pPr>
              <a:spcBef>
                <a:spcPts val="1200"/>
              </a:spcBef>
            </a:pPr>
            <a:r>
              <a:rPr lang="en-US" dirty="0">
                <a:solidFill>
                  <a:schemeClr val="tx1"/>
                </a:solidFill>
              </a:rPr>
              <a:t>Existing studies show </a:t>
            </a:r>
            <a:r>
              <a:rPr lang="en-US" dirty="0">
                <a:solidFill>
                  <a:schemeClr val="bg2"/>
                </a:solidFill>
              </a:rPr>
              <a:t>substantial differences</a:t>
            </a:r>
            <a:r>
              <a:rPr lang="en-US" dirty="0">
                <a:solidFill>
                  <a:schemeClr val="tx1"/>
                </a:solidFill>
              </a:rPr>
              <a:t> in churn prediction results.</a:t>
            </a:r>
          </a:p>
          <a:p>
            <a:pPr>
              <a:spcBef>
                <a:spcPts val="1200"/>
              </a:spcBef>
            </a:pPr>
            <a:r>
              <a:rPr lang="en-US" dirty="0">
                <a:solidFill>
                  <a:schemeClr val="tx1"/>
                </a:solidFill>
              </a:rPr>
              <a:t>Need for a </a:t>
            </a:r>
            <a:r>
              <a:rPr lang="en-US" dirty="0">
                <a:solidFill>
                  <a:schemeClr val="bg2"/>
                </a:solidFill>
              </a:rPr>
              <a:t>comprehensive analysis</a:t>
            </a:r>
            <a:r>
              <a:rPr lang="en-US" dirty="0">
                <a:solidFill>
                  <a:schemeClr val="tx1"/>
                </a:solidFill>
              </a:rPr>
              <a:t> of models’ performance across industries.</a:t>
            </a:r>
          </a:p>
          <a:p>
            <a:pPr>
              <a:spcBef>
                <a:spcPts val="1200"/>
              </a:spcBef>
            </a:pPr>
            <a:r>
              <a:rPr lang="en-US" dirty="0">
                <a:solidFill>
                  <a:schemeClr val="tx1"/>
                </a:solidFill>
              </a:rPr>
              <a:t> </a:t>
            </a:r>
          </a:p>
          <a:p>
            <a:pPr>
              <a:spcBef>
                <a:spcPts val="1200"/>
              </a:spcBef>
            </a:pPr>
            <a:r>
              <a:rPr lang="en-US" dirty="0">
                <a:solidFill>
                  <a:schemeClr val="tx1"/>
                </a:solidFill>
              </a:rPr>
              <a:t>Research Goal: Employ an Individual Participant Data Meta-Analysis (IPD-MA) to enhance the understanding of ML model performance across different contexts.</a:t>
            </a:r>
          </a:p>
        </p:txBody>
      </p:sp>
    </p:spTree>
    <p:extLst>
      <p:ext uri="{BB962C8B-B14F-4D97-AF65-F5344CB8AC3E}">
        <p14:creationId xmlns:p14="http://schemas.microsoft.com/office/powerpoint/2010/main" val="124227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Fixed Effect Model Forests Plot by Dataset</a:t>
            </a:r>
            <a:endParaRPr lang="en-CA" sz="2000" dirty="0">
              <a:solidFill>
                <a:schemeClr val="accent1">
                  <a:lumMod val="50000"/>
                </a:schemeClr>
              </a:solidFill>
            </a:endParaRPr>
          </a:p>
        </p:txBody>
      </p:sp>
      <p:pic>
        <p:nvPicPr>
          <p:cNvPr id="6" name="Picture 5" descr="A graph of a graph with numbers&#10;&#10;Description automatically generated with medium confidence">
            <a:extLst>
              <a:ext uri="{FF2B5EF4-FFF2-40B4-BE49-F238E27FC236}">
                <a16:creationId xmlns:a16="http://schemas.microsoft.com/office/drawing/2014/main" id="{904EF480-3E7A-A254-10D3-115D415CC992}"/>
              </a:ext>
            </a:extLst>
          </p:cNvPr>
          <p:cNvPicPr>
            <a:picLocks noChangeAspect="1"/>
          </p:cNvPicPr>
          <p:nvPr/>
        </p:nvPicPr>
        <p:blipFill>
          <a:blip r:embed="rId3"/>
          <a:stretch>
            <a:fillRect/>
          </a:stretch>
        </p:blipFill>
        <p:spPr>
          <a:xfrm>
            <a:off x="1342800" y="1324800"/>
            <a:ext cx="8937718" cy="5515200"/>
          </a:xfrm>
          <a:prstGeom prst="rect">
            <a:avLst/>
          </a:prstGeom>
        </p:spPr>
      </p:pic>
    </p:spTree>
    <p:extLst>
      <p:ext uri="{BB962C8B-B14F-4D97-AF65-F5344CB8AC3E}">
        <p14:creationId xmlns:p14="http://schemas.microsoft.com/office/powerpoint/2010/main" val="266718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Random Effect Model Forests Plot by Dataset</a:t>
            </a:r>
            <a:endParaRPr lang="en-CA" sz="2000" dirty="0">
              <a:solidFill>
                <a:schemeClr val="accent1">
                  <a:lumMod val="50000"/>
                </a:schemeClr>
              </a:solidFill>
            </a:endParaRPr>
          </a:p>
        </p:txBody>
      </p:sp>
      <p:pic>
        <p:nvPicPr>
          <p:cNvPr id="3" name="Picture 2" descr="A graph of a graph with a graph&#10;&#10;Description automatically generated with medium confidence">
            <a:extLst>
              <a:ext uri="{FF2B5EF4-FFF2-40B4-BE49-F238E27FC236}">
                <a16:creationId xmlns:a16="http://schemas.microsoft.com/office/drawing/2014/main" id="{35D36322-8FEF-31AA-E089-3A0327BCFCAD}"/>
              </a:ext>
            </a:extLst>
          </p:cNvPr>
          <p:cNvPicPr>
            <a:picLocks noChangeAspect="1"/>
          </p:cNvPicPr>
          <p:nvPr/>
        </p:nvPicPr>
        <p:blipFill>
          <a:blip r:embed="rId3"/>
          <a:stretch>
            <a:fillRect/>
          </a:stretch>
        </p:blipFill>
        <p:spPr>
          <a:xfrm>
            <a:off x="1342800" y="1324800"/>
            <a:ext cx="8971255" cy="5515200"/>
          </a:xfrm>
          <a:prstGeom prst="rect">
            <a:avLst/>
          </a:prstGeom>
        </p:spPr>
      </p:pic>
    </p:spTree>
    <p:extLst>
      <p:ext uri="{BB962C8B-B14F-4D97-AF65-F5344CB8AC3E}">
        <p14:creationId xmlns:p14="http://schemas.microsoft.com/office/powerpoint/2010/main" val="98554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Residual Heterogeneity Estimate – by Dataset</a:t>
            </a:r>
            <a:endParaRPr lang="en-CA" sz="2000" dirty="0">
              <a:solidFill>
                <a:schemeClr val="accent1">
                  <a:lumMod val="50000"/>
                </a:schemeClr>
              </a:solidFill>
            </a:endParaRPr>
          </a:p>
        </p:txBody>
      </p:sp>
      <p:graphicFrame>
        <p:nvGraphicFramePr>
          <p:cNvPr id="9" name="Table 8">
            <a:extLst>
              <a:ext uri="{FF2B5EF4-FFF2-40B4-BE49-F238E27FC236}">
                <a16:creationId xmlns:a16="http://schemas.microsoft.com/office/drawing/2014/main" id="{095AAF1C-F905-8032-8ADF-F6619193D70B}"/>
              </a:ext>
            </a:extLst>
          </p:cNvPr>
          <p:cNvGraphicFramePr>
            <a:graphicFrameLocks noGrp="1"/>
          </p:cNvGraphicFramePr>
          <p:nvPr>
            <p:extLst>
              <p:ext uri="{D42A27DB-BD31-4B8C-83A1-F6EECF244321}">
                <p14:modId xmlns:p14="http://schemas.microsoft.com/office/powerpoint/2010/main" val="737965534"/>
              </p:ext>
            </p:extLst>
          </p:nvPr>
        </p:nvGraphicFramePr>
        <p:xfrm>
          <a:off x="652804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200" dirty="0">
                          <a:effectLst/>
                        </a:rPr>
                        <a:t>Random-model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effectLst/>
                        </a:rPr>
                        <a:t>τ</a:t>
                      </a:r>
                    </a:p>
                  </a:txBody>
                  <a:tcPr anchor="ctr">
                    <a:lnL>
                      <a:noFill/>
                    </a:lnL>
                    <a:lnR>
                      <a:noFill/>
                    </a:lnR>
                    <a:lnT>
                      <a:noFill/>
                    </a:lnT>
                    <a:lnB>
                      <a:noFill/>
                    </a:lnB>
                    <a:noFill/>
                  </a:tcPr>
                </a:tc>
                <a:tc>
                  <a:txBody>
                    <a:bodyPr/>
                    <a:lstStyle/>
                    <a:p>
                      <a:pPr algn="r"/>
                      <a:r>
                        <a:rPr lang="en-CA" sz="2200" dirty="0">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96.44</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28.13</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1" name="Table 10">
            <a:extLst>
              <a:ext uri="{FF2B5EF4-FFF2-40B4-BE49-F238E27FC236}">
                <a16:creationId xmlns:a16="http://schemas.microsoft.com/office/drawing/2014/main" id="{16285078-5399-6659-61F8-D9B54281164E}"/>
              </a:ext>
            </a:extLst>
          </p:cNvPr>
          <p:cNvGraphicFramePr>
            <a:graphicFrameLocks noGrp="1"/>
          </p:cNvGraphicFramePr>
          <p:nvPr>
            <p:extLst>
              <p:ext uri="{D42A27DB-BD31-4B8C-83A1-F6EECF244321}">
                <p14:modId xmlns:p14="http://schemas.microsoft.com/office/powerpoint/2010/main" val="1085401624"/>
              </p:ext>
            </p:extLst>
          </p:nvPr>
        </p:nvGraphicFramePr>
        <p:xfrm>
          <a:off x="407368" y="3212976"/>
          <a:ext cx="5284856" cy="3371034"/>
        </p:xfrm>
        <a:graphic>
          <a:graphicData uri="http://schemas.openxmlformats.org/drawingml/2006/table">
            <a:tbl>
              <a:tblPr/>
              <a:tblGrid>
                <a:gridCol w="872389">
                  <a:extLst>
                    <a:ext uri="{9D8B030D-6E8A-4147-A177-3AD203B41FA5}">
                      <a16:colId xmlns:a16="http://schemas.microsoft.com/office/drawing/2014/main" val="2529470633"/>
                    </a:ext>
                  </a:extLst>
                </a:gridCol>
                <a:gridCol w="4412467">
                  <a:extLst>
                    <a:ext uri="{9D8B030D-6E8A-4147-A177-3AD203B41FA5}">
                      <a16:colId xmlns:a16="http://schemas.microsoft.com/office/drawing/2014/main" val="2323378047"/>
                    </a:ext>
                  </a:extLst>
                </a:gridCol>
              </a:tblGrid>
              <a:tr h="561839">
                <a:tc gridSpan="2">
                  <a:txBody>
                    <a:bodyPr/>
                    <a:lstStyle/>
                    <a:p>
                      <a:pPr algn="l"/>
                      <a:r>
                        <a:rPr lang="en-CA" sz="2200" dirty="0">
                          <a:solidFill>
                            <a:srgbClr val="00B0F0"/>
                          </a:solidFill>
                          <a:effectLst/>
                        </a:rPr>
                        <a:t>Residual Heterogeneity Estimates </a:t>
                      </a:r>
                    </a:p>
                  </a:txBody>
                  <a:tcPr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extLst>
                  <a:ext uri="{0D108BD9-81ED-4DB2-BD59-A6C34878D82A}">
                    <a16:rowId xmlns:a16="http://schemas.microsoft.com/office/drawing/2014/main" val="2810701598"/>
                  </a:ext>
                </a:extLst>
              </a:tr>
              <a:tr h="561839">
                <a:tc>
                  <a:txBody>
                    <a:bodyPr/>
                    <a:lstStyle/>
                    <a:p>
                      <a:pPr algn="ctr"/>
                      <a:r>
                        <a:rPr lang="en-CA" sz="2200" dirty="0">
                          <a:effectLst/>
                        </a:rPr>
                        <a:t> </a:t>
                      </a:r>
                    </a:p>
                  </a:txBody>
                  <a:tcPr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Fixed-model</a:t>
                      </a:r>
                    </a:p>
                  </a:txBody>
                  <a:tcPr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147922"/>
                  </a:ext>
                </a:extLst>
              </a:tr>
              <a:tr h="561839">
                <a:tc>
                  <a:txBody>
                    <a:bodyPr/>
                    <a:lstStyle/>
                    <a:p>
                      <a:pPr algn="l"/>
                      <a:r>
                        <a:rPr lang="el-GR" sz="2200" dirty="0">
                          <a:solidFill>
                            <a:schemeClr val="bg1"/>
                          </a:solidFill>
                          <a:effectLst/>
                        </a:rPr>
                        <a:t>τ²</a:t>
                      </a:r>
                    </a:p>
                  </a:txBody>
                  <a:tcPr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r"/>
                      <a:r>
                        <a:rPr lang="en-CA" sz="2200" dirty="0">
                          <a:solidFill>
                            <a:schemeClr val="bg1"/>
                          </a:solidFill>
                          <a:effectLst/>
                        </a:rPr>
                        <a:t>0.0072</a:t>
                      </a:r>
                    </a:p>
                  </a:txBody>
                  <a:tcPr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17143694"/>
                  </a:ext>
                </a:extLst>
              </a:tr>
              <a:tr h="561839">
                <a:tc>
                  <a:txBody>
                    <a:bodyPr/>
                    <a:lstStyle/>
                    <a:p>
                      <a:pPr algn="l"/>
                      <a:r>
                        <a:rPr lang="el-GR" sz="2200" dirty="0">
                          <a:solidFill>
                            <a:schemeClr val="bg1"/>
                          </a:solidFill>
                          <a:effectLst/>
                        </a:rPr>
                        <a:t>τ</a:t>
                      </a:r>
                    </a:p>
                  </a:txBody>
                  <a:tcPr anchor="ctr">
                    <a:lnL>
                      <a:noFill/>
                    </a:lnL>
                    <a:lnR>
                      <a:noFill/>
                    </a:lnR>
                    <a:lnT>
                      <a:noFill/>
                    </a:lnT>
                    <a:lnB>
                      <a:noFill/>
                    </a:lnB>
                    <a:noFill/>
                  </a:tcPr>
                </a:tc>
                <a:tc>
                  <a:txBody>
                    <a:bodyPr/>
                    <a:lstStyle/>
                    <a:p>
                      <a:pPr algn="r"/>
                      <a:r>
                        <a:rPr lang="en-CA" sz="2200" dirty="0">
                          <a:solidFill>
                            <a:schemeClr val="bg1"/>
                          </a:solidFill>
                          <a:effectLst/>
                        </a:rPr>
                        <a:t>0.0846</a:t>
                      </a:r>
                    </a:p>
                  </a:txBody>
                  <a:tcPr anchor="ctr">
                    <a:lnL>
                      <a:noFill/>
                    </a:lnL>
                    <a:lnR>
                      <a:noFill/>
                    </a:lnR>
                    <a:lnT>
                      <a:noFill/>
                    </a:lnT>
                    <a:lnB>
                      <a:noFill/>
                    </a:lnB>
                    <a:noFill/>
                  </a:tcPr>
                </a:tc>
                <a:extLst>
                  <a:ext uri="{0D108BD9-81ED-4DB2-BD59-A6C34878D82A}">
                    <a16:rowId xmlns:a16="http://schemas.microsoft.com/office/drawing/2014/main" val="3005872863"/>
                  </a:ext>
                </a:extLst>
              </a:tr>
              <a:tr h="561839">
                <a:tc>
                  <a:txBody>
                    <a:bodyPr/>
                    <a:lstStyle/>
                    <a:p>
                      <a:pPr algn="l"/>
                      <a:r>
                        <a:rPr lang="en-CA" sz="2200" dirty="0">
                          <a:effectLst/>
                        </a:rPr>
                        <a:t>I² (%)</a:t>
                      </a:r>
                    </a:p>
                  </a:txBody>
                  <a:tcPr anchor="ctr">
                    <a:lnL>
                      <a:noFill/>
                    </a:lnL>
                    <a:lnR>
                      <a:noFill/>
                    </a:lnR>
                    <a:lnT>
                      <a:noFill/>
                    </a:lnT>
                    <a:lnB>
                      <a:noFill/>
                    </a:lnB>
                    <a:noFill/>
                  </a:tcPr>
                </a:tc>
                <a:tc>
                  <a:txBody>
                    <a:bodyPr/>
                    <a:lstStyle/>
                    <a:p>
                      <a:pPr algn="r"/>
                      <a:r>
                        <a:rPr lang="en-CA" sz="2200" dirty="0">
                          <a:effectLst/>
                        </a:rPr>
                        <a:t>97.55</a:t>
                      </a:r>
                    </a:p>
                  </a:txBody>
                  <a:tcPr anchor="ctr">
                    <a:lnL>
                      <a:noFill/>
                    </a:lnL>
                    <a:lnR>
                      <a:noFill/>
                    </a:lnR>
                    <a:lnT>
                      <a:noFill/>
                    </a:lnT>
                    <a:lnB>
                      <a:noFill/>
                    </a:lnB>
                    <a:noFill/>
                  </a:tcPr>
                </a:tc>
                <a:extLst>
                  <a:ext uri="{0D108BD9-81ED-4DB2-BD59-A6C34878D82A}">
                    <a16:rowId xmlns:a16="http://schemas.microsoft.com/office/drawing/2014/main" val="2203226854"/>
                  </a:ext>
                </a:extLst>
              </a:tr>
              <a:tr h="561839">
                <a:tc>
                  <a:txBody>
                    <a:bodyPr/>
                    <a:lstStyle/>
                    <a:p>
                      <a:pPr algn="l"/>
                      <a:r>
                        <a:rPr lang="en-CA" sz="2200" dirty="0">
                          <a:effectLst/>
                        </a:rPr>
                        <a:t>H²</a:t>
                      </a:r>
                    </a:p>
                  </a:txBody>
                  <a:tcPr anchor="ctr">
                    <a:lnL>
                      <a:noFill/>
                    </a:lnL>
                    <a:lnR>
                      <a:noFill/>
                    </a:lnR>
                    <a:lnT>
                      <a:noFill/>
                    </a:lnT>
                    <a:lnB>
                      <a:noFill/>
                    </a:lnB>
                    <a:noFill/>
                  </a:tcPr>
                </a:tc>
                <a:tc>
                  <a:txBody>
                    <a:bodyPr/>
                    <a:lstStyle/>
                    <a:p>
                      <a:pPr algn="r"/>
                      <a:r>
                        <a:rPr lang="en-CA" sz="2200" dirty="0">
                          <a:effectLst/>
                        </a:rPr>
                        <a:t>40.85</a:t>
                      </a:r>
                    </a:p>
                  </a:txBody>
                  <a:tcPr anchor="ctr">
                    <a:lnL>
                      <a:noFill/>
                    </a:lnL>
                    <a:lnR>
                      <a:noFill/>
                    </a:lnR>
                    <a:lnT>
                      <a:noFill/>
                    </a:lnT>
                    <a:lnB>
                      <a:noFill/>
                    </a:lnB>
                    <a:noFill/>
                  </a:tcPr>
                </a:tc>
                <a:extLst>
                  <a:ext uri="{0D108BD9-81ED-4DB2-BD59-A6C34878D82A}">
                    <a16:rowId xmlns:a16="http://schemas.microsoft.com/office/drawing/2014/main" val="219769676"/>
                  </a:ext>
                </a:extLst>
              </a:tr>
            </a:tbl>
          </a:graphicData>
        </a:graphic>
      </p:graphicFrame>
      <p:graphicFrame>
        <p:nvGraphicFramePr>
          <p:cNvPr id="13" name="Table 12">
            <a:extLst>
              <a:ext uri="{FF2B5EF4-FFF2-40B4-BE49-F238E27FC236}">
                <a16:creationId xmlns:a16="http://schemas.microsoft.com/office/drawing/2014/main" id="{08D1DBEF-6FAC-85C3-002A-C31BE5087BDE}"/>
              </a:ext>
            </a:extLst>
          </p:cNvPr>
          <p:cNvGraphicFramePr>
            <a:graphicFrameLocks noGrp="1"/>
          </p:cNvGraphicFramePr>
          <p:nvPr>
            <p:extLst>
              <p:ext uri="{D42A27DB-BD31-4B8C-83A1-F6EECF244321}">
                <p14:modId xmlns:p14="http://schemas.microsoft.com/office/powerpoint/2010/main" val="1225315922"/>
              </p:ext>
            </p:extLst>
          </p:nvPr>
        </p:nvGraphicFramePr>
        <p:xfrm>
          <a:off x="1055440" y="1561255"/>
          <a:ext cx="6054784" cy="1363689"/>
        </p:xfrm>
        <a:graphic>
          <a:graphicData uri="http://schemas.openxmlformats.org/drawingml/2006/table">
            <a:tbl>
              <a:tblPr/>
              <a:tblGrid>
                <a:gridCol w="216024">
                  <a:extLst>
                    <a:ext uri="{9D8B030D-6E8A-4147-A177-3AD203B41FA5}">
                      <a16:colId xmlns:a16="http://schemas.microsoft.com/office/drawing/2014/main" val="3450454709"/>
                    </a:ext>
                  </a:extLst>
                </a:gridCol>
                <a:gridCol w="1872208">
                  <a:extLst>
                    <a:ext uri="{9D8B030D-6E8A-4147-A177-3AD203B41FA5}">
                      <a16:colId xmlns:a16="http://schemas.microsoft.com/office/drawing/2014/main" val="4071888331"/>
                    </a:ext>
                  </a:extLst>
                </a:gridCol>
                <a:gridCol w="2088232">
                  <a:extLst>
                    <a:ext uri="{9D8B030D-6E8A-4147-A177-3AD203B41FA5}">
                      <a16:colId xmlns:a16="http://schemas.microsoft.com/office/drawing/2014/main" val="125723449"/>
                    </a:ext>
                  </a:extLst>
                </a:gridCol>
                <a:gridCol w="1878320">
                  <a:extLst>
                    <a:ext uri="{9D8B030D-6E8A-4147-A177-3AD203B41FA5}">
                      <a16:colId xmlns:a16="http://schemas.microsoft.com/office/drawing/2014/main" val="3230119210"/>
                    </a:ext>
                  </a:extLst>
                </a:gridCol>
              </a:tblGrid>
              <a:tr h="454563">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2200" dirty="0">
                          <a:solidFill>
                            <a:srgbClr val="00B0F0"/>
                          </a:solidFill>
                          <a:effectLst/>
                        </a:rPr>
                        <a:t>Test of Residual Heterogeneity</a:t>
                      </a:r>
                    </a:p>
                  </a:txBody>
                  <a:tcPr marL="88803" marR="88803" marT="44401" marB="44401" anchor="ctr">
                    <a:lnL>
                      <a:noFill/>
                    </a:lnL>
                    <a:lnR>
                      <a:noFill/>
                    </a:lnR>
                    <a:lnT>
                      <a:noFill/>
                    </a:lnT>
                    <a:lnB w="7620" cap="flat" cmpd="sng" algn="ctr">
                      <a:solidFill>
                        <a:srgbClr val="000000"/>
                      </a:solidFill>
                      <a:prstDash val="solid"/>
                      <a:round/>
                      <a:headEnd type="none" w="med" len="med"/>
                      <a:tailEnd type="none" w="med" len="med"/>
                    </a:lnB>
                    <a:noFil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tc hMerge="1">
                  <a:txBody>
                    <a:bodyPr/>
                    <a:lstStyle/>
                    <a:p>
                      <a:endParaRPr lang="en-CA"/>
                    </a:p>
                  </a:txBody>
                  <a:tcPr>
                    <a:lnL w="12700" cmpd="sng">
                      <a:noFill/>
                      <a:prstDash val="solid"/>
                    </a:lnL>
                  </a:tcPr>
                </a:tc>
                <a:extLst>
                  <a:ext uri="{0D108BD9-81ED-4DB2-BD59-A6C34878D82A}">
                    <a16:rowId xmlns:a16="http://schemas.microsoft.com/office/drawing/2014/main" val="2217512716"/>
                  </a:ext>
                </a:extLst>
              </a:tr>
              <a:tr h="454563">
                <a:tc>
                  <a:txBody>
                    <a:bodyPr/>
                    <a:lstStyle/>
                    <a:p>
                      <a:pPr algn="ctr"/>
                      <a:r>
                        <a:rPr lang="en-CA" sz="2200" dirty="0">
                          <a:effectLst/>
                        </a:rPr>
                        <a:t> </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a:r>
                        <a:rPr lang="en-CA" sz="2200" dirty="0">
                          <a:effectLst/>
                        </a:rPr>
                        <a:t>Q</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dirty="0" err="1">
                          <a:effectLst/>
                        </a:rPr>
                        <a:t>df</a:t>
                      </a:r>
                      <a:endParaRPr lang="en-CA" sz="2200" dirty="0">
                        <a:effectLst/>
                      </a:endParaRP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tc>
                  <a:txBody>
                    <a:bodyPr/>
                    <a:lstStyle/>
                    <a:p>
                      <a:pPr algn="ctr"/>
                      <a:r>
                        <a:rPr lang="en-CA" sz="2200">
                          <a:effectLst/>
                        </a:rPr>
                        <a:t>p</a:t>
                      </a:r>
                    </a:p>
                  </a:txBody>
                  <a:tcPr marL="88803" marR="88803" marT="44401" marB="44401" anchor="ctr">
                    <a:lnL>
                      <a:noFill/>
                    </a:lnL>
                    <a:lnR>
                      <a:noFill/>
                    </a:lnR>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8217461"/>
                  </a:ext>
                </a:extLst>
              </a:tr>
              <a:tr h="454563">
                <a:tc>
                  <a:txBody>
                    <a:bodyPr/>
                    <a:lstStyle/>
                    <a:p>
                      <a:pPr algn="ctr"/>
                      <a:endParaRPr lang="en-CA" sz="2200" dirty="0">
                        <a:effectLst/>
                      </a:endParaRP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400" dirty="0">
                          <a:effectLst/>
                        </a:rPr>
                        <a:t>408.464</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10</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tc>
                  <a:txBody>
                    <a:bodyPr/>
                    <a:lstStyle/>
                    <a:p>
                      <a:pPr algn="ctr"/>
                      <a:r>
                        <a:rPr lang="en-CA" sz="2200" dirty="0">
                          <a:effectLst/>
                        </a:rPr>
                        <a:t>0.0001</a:t>
                      </a:r>
                    </a:p>
                  </a:txBody>
                  <a:tcPr marL="88803" marR="88803" marT="44401" marB="44401" anchor="ctr">
                    <a:lnL>
                      <a:noFill/>
                    </a:lnL>
                    <a:lnR>
                      <a:noFill/>
                    </a:lnR>
                    <a:lnT w="762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24752242"/>
                  </a:ext>
                </a:extLst>
              </a:tr>
            </a:tbl>
          </a:graphicData>
        </a:graphic>
      </p:graphicFrame>
    </p:spTree>
    <p:extLst>
      <p:ext uri="{BB962C8B-B14F-4D97-AF65-F5344CB8AC3E}">
        <p14:creationId xmlns:p14="http://schemas.microsoft.com/office/powerpoint/2010/main" val="266501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4E1C26-9200-A6CD-BA61-CFC3D4E16406}"/>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8DBC32F0-AA07-4324-5C36-99B161FD46C6}"/>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Funnel Plot by Dataset</a:t>
            </a:r>
            <a:endParaRPr lang="en-CA" sz="2000" dirty="0">
              <a:solidFill>
                <a:schemeClr val="accent1">
                  <a:lumMod val="50000"/>
                </a:schemeClr>
              </a:solidFill>
            </a:endParaRPr>
          </a:p>
        </p:txBody>
      </p:sp>
      <p:pic>
        <p:nvPicPr>
          <p:cNvPr id="3" name="Picture 2">
            <a:extLst>
              <a:ext uri="{FF2B5EF4-FFF2-40B4-BE49-F238E27FC236}">
                <a16:creationId xmlns:a16="http://schemas.microsoft.com/office/drawing/2014/main" id="{A9048FCC-9BC6-B9F3-5233-C0BE0C7DD781}"/>
              </a:ext>
            </a:extLst>
          </p:cNvPr>
          <p:cNvPicPr>
            <a:picLocks noChangeAspect="1"/>
          </p:cNvPicPr>
          <p:nvPr/>
        </p:nvPicPr>
        <p:blipFill>
          <a:blip r:embed="rId3"/>
          <a:stretch>
            <a:fillRect/>
          </a:stretch>
        </p:blipFill>
        <p:spPr>
          <a:xfrm>
            <a:off x="1800000" y="1864800"/>
            <a:ext cx="8346919" cy="4093200"/>
          </a:xfrm>
          <a:prstGeom prst="rect">
            <a:avLst/>
          </a:prstGeom>
        </p:spPr>
      </p:pic>
    </p:spTree>
    <p:extLst>
      <p:ext uri="{BB962C8B-B14F-4D97-AF65-F5344CB8AC3E}">
        <p14:creationId xmlns:p14="http://schemas.microsoft.com/office/powerpoint/2010/main" val="266041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3" name="Picture 12">
            <a:extLst>
              <a:ext uri="{FF2B5EF4-FFF2-40B4-BE49-F238E27FC236}">
                <a16:creationId xmlns:a16="http://schemas.microsoft.com/office/drawing/2014/main" id="{87F6D3DD-30B9-1B99-6AB1-EE5F54E32C78}"/>
              </a:ext>
            </a:extLst>
          </p:cNvPr>
          <p:cNvPicPr>
            <a:picLocks noChangeAspect="1"/>
          </p:cNvPicPr>
          <p:nvPr/>
        </p:nvPicPr>
        <p:blipFill>
          <a:blip r:embed="rId3"/>
          <a:stretch>
            <a:fillRect/>
          </a:stretch>
        </p:blipFill>
        <p:spPr>
          <a:xfrm>
            <a:off x="1" y="1829429"/>
            <a:ext cx="3972560" cy="4041083"/>
          </a:xfrm>
          <a:prstGeom prst="rect">
            <a:avLst/>
          </a:prstGeom>
        </p:spPr>
      </p:pic>
      <p:pic>
        <p:nvPicPr>
          <p:cNvPr id="17" name="Picture 16">
            <a:extLst>
              <a:ext uri="{FF2B5EF4-FFF2-40B4-BE49-F238E27FC236}">
                <a16:creationId xmlns:a16="http://schemas.microsoft.com/office/drawing/2014/main" id="{5B7CB452-F60A-3692-6D8A-A5D08A6B3784}"/>
              </a:ext>
            </a:extLst>
          </p:cNvPr>
          <p:cNvPicPr>
            <a:picLocks noChangeAspect="1"/>
          </p:cNvPicPr>
          <p:nvPr/>
        </p:nvPicPr>
        <p:blipFill>
          <a:blip r:embed="rId4"/>
          <a:stretch>
            <a:fillRect/>
          </a:stretch>
        </p:blipFill>
        <p:spPr>
          <a:xfrm>
            <a:off x="3945467" y="1829429"/>
            <a:ext cx="4245988" cy="4047843"/>
          </a:xfrm>
          <a:prstGeom prst="rect">
            <a:avLst/>
          </a:prstGeom>
        </p:spPr>
      </p:pic>
      <p:pic>
        <p:nvPicPr>
          <p:cNvPr id="19" name="Picture 18">
            <a:extLst>
              <a:ext uri="{FF2B5EF4-FFF2-40B4-BE49-F238E27FC236}">
                <a16:creationId xmlns:a16="http://schemas.microsoft.com/office/drawing/2014/main" id="{B3531E7D-1584-C999-19E1-828975FAB6D8}"/>
              </a:ext>
            </a:extLst>
          </p:cNvPr>
          <p:cNvPicPr>
            <a:picLocks noChangeAspect="1"/>
          </p:cNvPicPr>
          <p:nvPr/>
        </p:nvPicPr>
        <p:blipFill>
          <a:blip r:embed="rId5"/>
          <a:stretch>
            <a:fillRect/>
          </a:stretch>
        </p:blipFill>
        <p:spPr>
          <a:xfrm>
            <a:off x="8164361" y="1829430"/>
            <a:ext cx="4022243" cy="4041083"/>
          </a:xfrm>
          <a:prstGeom prst="rect">
            <a:avLst/>
          </a:prstGeom>
        </p:spPr>
      </p:pic>
      <p:sp>
        <p:nvSpPr>
          <p:cNvPr id="2" name="Title 1">
            <a:extLst>
              <a:ext uri="{FF2B5EF4-FFF2-40B4-BE49-F238E27FC236}">
                <a16:creationId xmlns:a16="http://schemas.microsoft.com/office/drawing/2014/main" id="{2ECF3B02-A43E-5587-83FC-3A0196C4F70E}"/>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3" name="Google Shape;66;p15">
            <a:extLst>
              <a:ext uri="{FF2B5EF4-FFF2-40B4-BE49-F238E27FC236}">
                <a16:creationId xmlns:a16="http://schemas.microsoft.com/office/drawing/2014/main" id="{E98453DF-8916-1ACE-FEA7-3BADE8B56BDE}"/>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2000" dirty="0">
                <a:solidFill>
                  <a:schemeClr val="bg2"/>
                </a:solidFill>
              </a:rPr>
              <a:t>Feature Importance - Telcom Churn Dataset</a:t>
            </a:r>
          </a:p>
          <a:p>
            <a:endParaRPr lang="en-CA" sz="2000" dirty="0">
              <a:solidFill>
                <a:schemeClr val="accent1">
                  <a:lumMod val="50000"/>
                </a:schemeClr>
              </a:solidFill>
            </a:endParaRPr>
          </a:p>
        </p:txBody>
      </p:sp>
    </p:spTree>
    <p:extLst>
      <p:ext uri="{BB962C8B-B14F-4D97-AF65-F5344CB8AC3E}">
        <p14:creationId xmlns:p14="http://schemas.microsoft.com/office/powerpoint/2010/main" val="5446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Research Contribution</a:t>
            </a:r>
          </a:p>
        </p:txBody>
      </p:sp>
      <p:sp>
        <p:nvSpPr>
          <p:cNvPr id="7" name="Google Shape;67;p15">
            <a:extLst>
              <a:ext uri="{FF2B5EF4-FFF2-40B4-BE49-F238E27FC236}">
                <a16:creationId xmlns:a16="http://schemas.microsoft.com/office/drawing/2014/main" id="{048041B8-E97E-8221-8949-2BE7B980CD0C}"/>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Employed IDP-MA approach in new domain </a:t>
            </a:r>
          </a:p>
          <a:p>
            <a:pPr>
              <a:spcBef>
                <a:spcPts val="1200"/>
              </a:spcBef>
            </a:pPr>
            <a:r>
              <a:rPr lang="en-US" dirty="0">
                <a:solidFill>
                  <a:schemeClr val="tx1"/>
                </a:solidFill>
              </a:rPr>
              <a:t>Comprehensive model performance analysis across different datasets  provides a valuable reference for tackling similar prediction tasks in industry</a:t>
            </a:r>
          </a:p>
          <a:p>
            <a:pPr>
              <a:spcBef>
                <a:spcPts val="1200"/>
              </a:spcBef>
            </a:pPr>
            <a:r>
              <a:rPr lang="en-US" dirty="0">
                <a:solidFill>
                  <a:schemeClr val="tx1"/>
                </a:solidFill>
              </a:rPr>
              <a:t>The findings highlighted the importance of designing data acquisition</a:t>
            </a:r>
          </a:p>
          <a:p>
            <a:pPr marL="152396" indent="0">
              <a:spcBef>
                <a:spcPts val="1200"/>
              </a:spcBef>
              <a:buNone/>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p:txBody>
      </p:sp>
    </p:spTree>
    <p:extLst>
      <p:ext uri="{BB962C8B-B14F-4D97-AF65-F5344CB8AC3E}">
        <p14:creationId xmlns:p14="http://schemas.microsoft.com/office/powerpoint/2010/main" val="324290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Limitations and Future Research</a:t>
            </a:r>
          </a:p>
        </p:txBody>
      </p:sp>
      <p:sp>
        <p:nvSpPr>
          <p:cNvPr id="7" name="Google Shape;67;p15">
            <a:extLst>
              <a:ext uri="{FF2B5EF4-FFF2-40B4-BE49-F238E27FC236}">
                <a16:creationId xmlns:a16="http://schemas.microsoft.com/office/drawing/2014/main" id="{048041B8-E97E-8221-8949-2BE7B980CD0C}"/>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Reliance on publicly available datasets </a:t>
            </a:r>
          </a:p>
          <a:p>
            <a:pPr>
              <a:spcBef>
                <a:spcPts val="1200"/>
              </a:spcBef>
            </a:pPr>
            <a:r>
              <a:rPr lang="en-US" dirty="0">
                <a:solidFill>
                  <a:schemeClr val="tx1"/>
                </a:solidFill>
              </a:rPr>
              <a:t>Employed a limited set of machine-learning models</a:t>
            </a:r>
          </a:p>
          <a:p>
            <a:pPr>
              <a:spcBef>
                <a:spcPts val="1200"/>
              </a:spcBef>
            </a:pPr>
            <a:r>
              <a:rPr lang="en-US" dirty="0">
                <a:solidFill>
                  <a:schemeClr val="tx1"/>
                </a:solidFill>
              </a:rPr>
              <a:t>Future research should aim to include a broader range of datasets and ML models</a:t>
            </a:r>
          </a:p>
          <a:p>
            <a:pPr>
              <a:spcBef>
                <a:spcPts val="1200"/>
              </a:spcBef>
            </a:pPr>
            <a:endParaRPr lang="en-US" dirty="0">
              <a:solidFill>
                <a:schemeClr val="tx1"/>
              </a:solidFill>
            </a:endParaRPr>
          </a:p>
          <a:p>
            <a:pPr>
              <a:spcBef>
                <a:spcPts val="1200"/>
              </a:spcBef>
            </a:pPr>
            <a:endParaRPr lang="en-US" dirty="0">
              <a:solidFill>
                <a:schemeClr val="tx1"/>
              </a:solidFill>
            </a:endParaRPr>
          </a:p>
          <a:p>
            <a:pPr>
              <a:spcBef>
                <a:spcPts val="1200"/>
              </a:spcBef>
            </a:pPr>
            <a:endParaRPr lang="en-US" dirty="0">
              <a:solidFill>
                <a:schemeClr val="tx1"/>
              </a:solidFill>
            </a:endParaRPr>
          </a:p>
        </p:txBody>
      </p:sp>
    </p:spTree>
    <p:extLst>
      <p:ext uri="{BB962C8B-B14F-4D97-AF65-F5344CB8AC3E}">
        <p14:creationId xmlns:p14="http://schemas.microsoft.com/office/powerpoint/2010/main" val="540862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Conclusion</a:t>
            </a:r>
          </a:p>
        </p:txBody>
      </p:sp>
      <p:sp>
        <p:nvSpPr>
          <p:cNvPr id="2" name="Google Shape;67;p15">
            <a:extLst>
              <a:ext uri="{FF2B5EF4-FFF2-40B4-BE49-F238E27FC236}">
                <a16:creationId xmlns:a16="http://schemas.microsoft.com/office/drawing/2014/main" id="{81B3D120-DA95-02AA-F92F-EC5A256C1D58}"/>
              </a:ext>
            </a:extLst>
          </p:cNvPr>
          <p:cNvSpPr txBox="1">
            <a:spLocks noGrp="1"/>
          </p:cNvSpPr>
          <p:nvPr>
            <p:ph type="body" idx="1"/>
          </p:nvPr>
        </p:nvSpPr>
        <p:spPr>
          <a:xfrm>
            <a:off x="1056000" y="1412776"/>
            <a:ext cx="10656624" cy="4031293"/>
          </a:xfrm>
          <a:prstGeom prst="rect">
            <a:avLst/>
          </a:prstGeom>
        </p:spPr>
        <p:txBody>
          <a:bodyPr spcFirstLastPara="1" wrap="square" lIns="91425" tIns="91425" rIns="91425" bIns="91425" anchor="t" anchorCtr="0">
            <a:noAutofit/>
          </a:bodyPr>
          <a:lstStyle/>
          <a:p>
            <a:pPr>
              <a:spcBef>
                <a:spcPts val="1200"/>
              </a:spcBef>
            </a:pPr>
            <a:r>
              <a:rPr lang="en-US" dirty="0">
                <a:solidFill>
                  <a:schemeClr val="tx1"/>
                </a:solidFill>
              </a:rPr>
              <a:t>Evaluated various ML algorithms’ performance on 11 public datasets</a:t>
            </a:r>
          </a:p>
          <a:p>
            <a:pPr>
              <a:spcBef>
                <a:spcPts val="1200"/>
              </a:spcBef>
            </a:pPr>
            <a:r>
              <a:rPr lang="en-US" dirty="0">
                <a:solidFill>
                  <a:schemeClr val="tx1"/>
                </a:solidFill>
              </a:rPr>
              <a:t>ML models can effectively predict customer churn with a pooled mean AUC of 0.86 and 95% CI [0.83-0.89] </a:t>
            </a:r>
          </a:p>
          <a:p>
            <a:pPr>
              <a:spcBef>
                <a:spcPts val="1200"/>
              </a:spcBef>
            </a:pPr>
            <a:r>
              <a:rPr lang="en-US" dirty="0">
                <a:solidFill>
                  <a:schemeClr val="tx1"/>
                </a:solidFill>
              </a:rPr>
              <a:t>Model evaluation results and high heterogeneity show a large variation in the performance of ML algorithms. Boosting algorithms outperform - top 3 performers are </a:t>
            </a:r>
            <a:r>
              <a:rPr lang="en-US" dirty="0" err="1">
                <a:solidFill>
                  <a:schemeClr val="tx1"/>
                </a:solidFill>
              </a:rPr>
              <a:t>Catboost</a:t>
            </a:r>
            <a:r>
              <a:rPr lang="en-US" dirty="0">
                <a:solidFill>
                  <a:schemeClr val="tx1"/>
                </a:solidFill>
              </a:rPr>
              <a:t>, </a:t>
            </a:r>
            <a:r>
              <a:rPr lang="en-US" dirty="0" err="1">
                <a:solidFill>
                  <a:schemeClr val="tx1"/>
                </a:solidFill>
              </a:rPr>
              <a:t>LightGBM</a:t>
            </a:r>
            <a:r>
              <a:rPr lang="en-US" dirty="0">
                <a:solidFill>
                  <a:schemeClr val="tx1"/>
                </a:solidFill>
              </a:rPr>
              <a:t>, and Gradient Boosting with mean AUC of 0.9, 0.9, 0.89, and 95% CI [0.85-0.95], [0.85-0.95], [0.85-0.94], respectively.</a:t>
            </a:r>
          </a:p>
          <a:p>
            <a:pPr>
              <a:spcBef>
                <a:spcPts val="1200"/>
              </a:spcBef>
            </a:pPr>
            <a:r>
              <a:rPr lang="en-US" dirty="0">
                <a:solidFill>
                  <a:schemeClr val="tx1"/>
                </a:solidFill>
              </a:rPr>
              <a:t>Large variation of the ML model’s performance across datasets</a:t>
            </a:r>
          </a:p>
          <a:p>
            <a:pPr>
              <a:spcBef>
                <a:spcPts val="1200"/>
              </a:spcBef>
            </a:pPr>
            <a:r>
              <a:rPr lang="en-US" dirty="0">
                <a:solidFill>
                  <a:schemeClr val="tx1"/>
                </a:solidFill>
              </a:rPr>
              <a:t>Feature importance shows that in general variables related to product usage and service detail are the top feature importance</a:t>
            </a:r>
          </a:p>
          <a:p>
            <a:pPr>
              <a:spcBef>
                <a:spcPts val="1200"/>
              </a:spcBef>
            </a:pPr>
            <a:endParaRPr lang="en-US" dirty="0">
              <a:solidFill>
                <a:schemeClr val="tx1"/>
              </a:solidFill>
            </a:endParaRPr>
          </a:p>
        </p:txBody>
      </p:sp>
    </p:spTree>
    <p:extLst>
      <p:ext uri="{BB962C8B-B14F-4D97-AF65-F5344CB8AC3E}">
        <p14:creationId xmlns:p14="http://schemas.microsoft.com/office/powerpoint/2010/main" val="364188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5C4-BC0C-B780-8817-23F0AF2C0664}"/>
              </a:ext>
            </a:extLst>
          </p:cNvPr>
          <p:cNvSpPr>
            <a:spLocks noGrp="1"/>
          </p:cNvSpPr>
          <p:nvPr>
            <p:ph type="title"/>
          </p:nvPr>
        </p:nvSpPr>
        <p:spPr>
          <a:xfrm>
            <a:off x="415600" y="2804161"/>
            <a:ext cx="11360800" cy="1109471"/>
          </a:xfrm>
        </p:spPr>
        <p:txBody>
          <a:bodyPr>
            <a:normAutofit/>
          </a:bodyPr>
          <a:lstStyle/>
          <a:p>
            <a:pPr algn="ctr"/>
            <a:r>
              <a:rPr lang="en-CA" dirty="0"/>
              <a:t>THANK YOU!</a:t>
            </a:r>
          </a:p>
        </p:txBody>
      </p:sp>
    </p:spTree>
    <p:extLst>
      <p:ext uri="{BB962C8B-B14F-4D97-AF65-F5344CB8AC3E}">
        <p14:creationId xmlns:p14="http://schemas.microsoft.com/office/powerpoint/2010/main" val="2057309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917601"/>
            <a:ext cx="10441160" cy="935335"/>
          </a:xfrm>
        </p:spPr>
        <p:txBody>
          <a:bodyPr/>
          <a:lstStyle/>
          <a:p>
            <a:pPr algn="ctr"/>
            <a:r>
              <a:rPr lang="en-US" sz="3200" dirty="0">
                <a:latin typeface="+mj-lt"/>
                <a:ea typeface="Calibri" panose="020F0502020204030204" pitchFamily="34" charset="0"/>
              </a:rPr>
              <a:t>An Individual Participant Data Meta-Analysis of the Machine Learning Models in Predicting Customer Churn</a:t>
            </a:r>
            <a:endParaRPr lang="en-US" sz="3200" b="0" dirty="0"/>
          </a:p>
        </p:txBody>
      </p:sp>
      <p:sp>
        <p:nvSpPr>
          <p:cNvPr id="3" name="Text Placeholder 2"/>
          <p:cNvSpPr>
            <a:spLocks noGrp="1"/>
          </p:cNvSpPr>
          <p:nvPr>
            <p:ph type="body" sz="quarter" idx="10"/>
          </p:nvPr>
        </p:nvSpPr>
        <p:spPr>
          <a:xfrm>
            <a:off x="1378868" y="3068960"/>
            <a:ext cx="9432925" cy="503287"/>
          </a:xfrm>
        </p:spPr>
        <p:txBody>
          <a:bodyPr/>
          <a:lstStyle/>
          <a:p>
            <a:r>
              <a:rPr lang="en-US" dirty="0">
                <a:solidFill>
                  <a:schemeClr val="bg1">
                    <a:lumMod val="95000"/>
                  </a:schemeClr>
                </a:solidFill>
              </a:rPr>
              <a:t>Khanh Tran</a:t>
            </a:r>
          </a:p>
        </p:txBody>
      </p:sp>
      <p:sp>
        <p:nvSpPr>
          <p:cNvPr id="4" name="Text Placeholder 3"/>
          <p:cNvSpPr>
            <a:spLocks noGrp="1"/>
          </p:cNvSpPr>
          <p:nvPr>
            <p:ph type="body" sz="quarter" idx="11"/>
          </p:nvPr>
        </p:nvSpPr>
        <p:spPr/>
        <p:txBody>
          <a:bodyPr>
            <a:normAutofit/>
          </a:bodyPr>
          <a:lstStyle/>
          <a:p>
            <a:r>
              <a:rPr lang="en-US" dirty="0"/>
              <a:t>August 30, 2024</a:t>
            </a:r>
          </a:p>
        </p:txBody>
      </p:sp>
    </p:spTree>
    <p:extLst>
      <p:ext uri="{BB962C8B-B14F-4D97-AF65-F5344CB8AC3E}">
        <p14:creationId xmlns:p14="http://schemas.microsoft.com/office/powerpoint/2010/main" val="27465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spcBef>
                <a:spcPts val="1200"/>
              </a:spcBef>
              <a:buFont typeface="Arial" panose="020B0604020202020204" pitchFamily="34" charset="0"/>
              <a:buChar char="•"/>
            </a:pPr>
            <a:r>
              <a:rPr lang="en-US" dirty="0" err="1">
                <a:solidFill>
                  <a:schemeClr val="tx1"/>
                </a:solidFill>
              </a:rPr>
              <a:t>Saradhi</a:t>
            </a:r>
            <a:r>
              <a:rPr lang="en-US" dirty="0">
                <a:solidFill>
                  <a:schemeClr val="tx1"/>
                </a:solidFill>
              </a:rPr>
              <a:t> et al. (2011) - employee churn  </a:t>
            </a:r>
          </a:p>
          <a:p>
            <a:pPr marL="342900" indent="-342900">
              <a:spcBef>
                <a:spcPts val="1200"/>
              </a:spcBef>
              <a:buFont typeface="Arial" panose="020B0604020202020204" pitchFamily="34" charset="0"/>
              <a:buChar char="•"/>
            </a:pPr>
            <a:r>
              <a:rPr lang="en-US" dirty="0">
                <a:solidFill>
                  <a:schemeClr val="tx1"/>
                </a:solidFill>
              </a:rPr>
              <a:t>Qureshi et al. (2013) - customer DNA website dataset</a:t>
            </a:r>
          </a:p>
          <a:p>
            <a:pPr marL="342900" indent="-342900">
              <a:spcBef>
                <a:spcPts val="1200"/>
              </a:spcBef>
              <a:buFont typeface="Arial" panose="020B0604020202020204" pitchFamily="34" charset="0"/>
              <a:buChar char="•"/>
            </a:pPr>
            <a:r>
              <a:rPr lang="en-US" dirty="0">
                <a:solidFill>
                  <a:schemeClr val="tx1"/>
                </a:solidFill>
              </a:rPr>
              <a:t>Sisodia et al. (2017)  - HR analytics dataset.</a:t>
            </a:r>
          </a:p>
          <a:p>
            <a:pPr marL="342900" indent="-342900">
              <a:spcBef>
                <a:spcPts val="1200"/>
              </a:spcBef>
              <a:buFont typeface="Arial" panose="020B0604020202020204" pitchFamily="34" charset="0"/>
              <a:buChar char="•"/>
            </a:pPr>
            <a:r>
              <a:rPr lang="en-US" dirty="0">
                <a:solidFill>
                  <a:schemeClr val="tx1"/>
                </a:solidFill>
              </a:rPr>
              <a:t>Ahmad et al. (2019) -  </a:t>
            </a:r>
            <a:r>
              <a:rPr lang="en-US" dirty="0" err="1">
                <a:solidFill>
                  <a:schemeClr val="tx1"/>
                </a:solidFill>
              </a:rPr>
              <a:t>SyriaTel</a:t>
            </a:r>
            <a:r>
              <a:rPr lang="en-US" dirty="0">
                <a:solidFill>
                  <a:schemeClr val="tx1"/>
                </a:solidFill>
              </a:rPr>
              <a:t> telecom company</a:t>
            </a:r>
          </a:p>
          <a:p>
            <a:pPr marL="342900" indent="-342900">
              <a:spcBef>
                <a:spcPts val="1200"/>
              </a:spcBef>
              <a:buFont typeface="Arial" panose="020B0604020202020204" pitchFamily="34" charset="0"/>
              <a:buChar char="•"/>
            </a:pPr>
            <a:r>
              <a:rPr lang="en-US" dirty="0">
                <a:solidFill>
                  <a:schemeClr val="tx1"/>
                </a:solidFill>
              </a:rPr>
              <a:t>Rahman and Kumar (2020) - commercial bank </a:t>
            </a:r>
          </a:p>
          <a:p>
            <a:pPr marL="342900" indent="-342900">
              <a:spcBef>
                <a:spcPts val="1200"/>
              </a:spcBef>
              <a:buFont typeface="Arial" panose="020B0604020202020204" pitchFamily="34" charset="0"/>
              <a:buChar char="•"/>
            </a:pPr>
            <a:r>
              <a:rPr lang="en-US" dirty="0">
                <a:solidFill>
                  <a:schemeClr val="tx1"/>
                </a:solidFill>
              </a:rPr>
              <a:t>Lalwani et al. (2022) - </a:t>
            </a:r>
            <a:r>
              <a:rPr lang="en-CA" dirty="0">
                <a:solidFill>
                  <a:schemeClr val="tx1"/>
                </a:solidFill>
              </a:rPr>
              <a:t>telecom sector</a:t>
            </a:r>
          </a:p>
          <a:p>
            <a:pPr marL="342900" indent="-342900">
              <a:spcBef>
                <a:spcPts val="1200"/>
              </a:spcBef>
              <a:buFont typeface="Arial" panose="020B0604020202020204" pitchFamily="34" charset="0"/>
              <a:buChar char="•"/>
            </a:pPr>
            <a:r>
              <a:rPr lang="en-CA" dirty="0" err="1">
                <a:solidFill>
                  <a:schemeClr val="tx1"/>
                </a:solidFill>
              </a:rPr>
              <a:t>Geiler</a:t>
            </a:r>
            <a:r>
              <a:rPr lang="en-CA" dirty="0">
                <a:solidFill>
                  <a:schemeClr val="tx1"/>
                </a:solidFill>
              </a:rPr>
              <a:t> et al (2022) compared the performance of various ML algorithms on several public datasets</a:t>
            </a:r>
          </a:p>
        </p:txBody>
      </p:sp>
    </p:spTree>
    <p:extLst>
      <p:ext uri="{BB962C8B-B14F-4D97-AF65-F5344CB8AC3E}">
        <p14:creationId xmlns:p14="http://schemas.microsoft.com/office/powerpoint/2010/main" val="53551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6" name="Picture 15">
            <a:extLst>
              <a:ext uri="{FF2B5EF4-FFF2-40B4-BE49-F238E27FC236}">
                <a16:creationId xmlns:a16="http://schemas.microsoft.com/office/drawing/2014/main" id="{47EE0538-A467-06AA-DB0C-3D323A8EC749}"/>
              </a:ext>
            </a:extLst>
          </p:cNvPr>
          <p:cNvPicPr>
            <a:picLocks noChangeAspect="1"/>
          </p:cNvPicPr>
          <p:nvPr/>
        </p:nvPicPr>
        <p:blipFill>
          <a:blip r:embed="rId3"/>
          <a:stretch>
            <a:fillRect/>
          </a:stretch>
        </p:blipFill>
        <p:spPr>
          <a:xfrm>
            <a:off x="577088" y="1398600"/>
            <a:ext cx="5249064" cy="2616200"/>
          </a:xfrm>
          <a:prstGeom prst="rect">
            <a:avLst/>
          </a:prstGeom>
        </p:spPr>
      </p:pic>
      <p:pic>
        <p:nvPicPr>
          <p:cNvPr id="20" name="Picture 19">
            <a:extLst>
              <a:ext uri="{FF2B5EF4-FFF2-40B4-BE49-F238E27FC236}">
                <a16:creationId xmlns:a16="http://schemas.microsoft.com/office/drawing/2014/main" id="{BD955F0E-93B8-9938-BD2F-E66366AF4793}"/>
              </a:ext>
            </a:extLst>
          </p:cNvPr>
          <p:cNvPicPr>
            <a:picLocks noChangeAspect="1"/>
          </p:cNvPicPr>
          <p:nvPr/>
        </p:nvPicPr>
        <p:blipFill>
          <a:blip r:embed="rId4"/>
          <a:stretch>
            <a:fillRect/>
          </a:stretch>
        </p:blipFill>
        <p:spPr>
          <a:xfrm>
            <a:off x="6447131" y="1398600"/>
            <a:ext cx="5246917" cy="2615131"/>
          </a:xfrm>
          <a:prstGeom prst="rect">
            <a:avLst/>
          </a:prstGeom>
        </p:spPr>
      </p:pic>
      <p:pic>
        <p:nvPicPr>
          <p:cNvPr id="22" name="Picture 21">
            <a:extLst>
              <a:ext uri="{FF2B5EF4-FFF2-40B4-BE49-F238E27FC236}">
                <a16:creationId xmlns:a16="http://schemas.microsoft.com/office/drawing/2014/main" id="{0EDB0A14-2A93-0E75-4E3D-A9B984234479}"/>
              </a:ext>
            </a:extLst>
          </p:cNvPr>
          <p:cNvPicPr>
            <a:picLocks noChangeAspect="1"/>
          </p:cNvPicPr>
          <p:nvPr/>
        </p:nvPicPr>
        <p:blipFill>
          <a:blip r:embed="rId5"/>
          <a:stretch>
            <a:fillRect/>
          </a:stretch>
        </p:blipFill>
        <p:spPr>
          <a:xfrm>
            <a:off x="1243586" y="4268942"/>
            <a:ext cx="3916069" cy="2380839"/>
          </a:xfrm>
          <a:prstGeom prst="rect">
            <a:avLst/>
          </a:prstGeom>
        </p:spPr>
      </p:pic>
      <p:pic>
        <p:nvPicPr>
          <p:cNvPr id="23" name="Picture 22">
            <a:extLst>
              <a:ext uri="{FF2B5EF4-FFF2-40B4-BE49-F238E27FC236}">
                <a16:creationId xmlns:a16="http://schemas.microsoft.com/office/drawing/2014/main" id="{64A29A50-5E5E-5AF8-EF60-DBF055A952C7}"/>
              </a:ext>
            </a:extLst>
          </p:cNvPr>
          <p:cNvPicPr>
            <a:picLocks noChangeAspect="1"/>
          </p:cNvPicPr>
          <p:nvPr/>
        </p:nvPicPr>
        <p:blipFill>
          <a:blip r:embed="rId6"/>
          <a:stretch>
            <a:fillRect/>
          </a:stretch>
        </p:blipFill>
        <p:spPr>
          <a:xfrm>
            <a:off x="7125467" y="4268941"/>
            <a:ext cx="3616692" cy="2380800"/>
          </a:xfrm>
          <a:prstGeom prst="rect">
            <a:avLst/>
          </a:prstGeom>
        </p:spPr>
      </p:pic>
      <p:cxnSp>
        <p:nvCxnSpPr>
          <p:cNvPr id="24" name="Straight Arrow Connector 23">
            <a:extLst>
              <a:ext uri="{FF2B5EF4-FFF2-40B4-BE49-F238E27FC236}">
                <a16:creationId xmlns:a16="http://schemas.microsoft.com/office/drawing/2014/main" id="{A7B2F4E7-606C-B264-5A3C-DFEC80C8EDA9}"/>
              </a:ext>
            </a:extLst>
          </p:cNvPr>
          <p:cNvCxnSpPr>
            <a:cxnSpLocks/>
          </p:cNvCxnSpPr>
          <p:nvPr/>
        </p:nvCxnSpPr>
        <p:spPr>
          <a:xfrm flipH="1">
            <a:off x="1641562" y="3988664"/>
            <a:ext cx="1" cy="254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C59190-F449-A1DF-C4C2-DF3CC8083D1B}"/>
              </a:ext>
            </a:extLst>
          </p:cNvPr>
          <p:cNvCxnSpPr>
            <a:cxnSpLocks/>
          </p:cNvCxnSpPr>
          <p:nvPr/>
        </p:nvCxnSpPr>
        <p:spPr>
          <a:xfrm flipH="1">
            <a:off x="2956561" y="3988664"/>
            <a:ext cx="2612081" cy="254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39F1CD9-F0F1-59AB-D37D-E24AE6A31915}"/>
              </a:ext>
            </a:extLst>
          </p:cNvPr>
          <p:cNvCxnSpPr>
            <a:cxnSpLocks/>
          </p:cNvCxnSpPr>
          <p:nvPr/>
        </p:nvCxnSpPr>
        <p:spPr>
          <a:xfrm flipH="1">
            <a:off x="7509460" y="4013731"/>
            <a:ext cx="1" cy="254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35B2BF6-E62B-4BA2-5619-072341F7B834}"/>
              </a:ext>
            </a:extLst>
          </p:cNvPr>
          <p:cNvCxnSpPr>
            <a:cxnSpLocks/>
          </p:cNvCxnSpPr>
          <p:nvPr/>
        </p:nvCxnSpPr>
        <p:spPr>
          <a:xfrm>
            <a:off x="5826152" y="4013197"/>
            <a:ext cx="1291537" cy="254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169F197D-C723-A674-0700-82631A74D828}"/>
              </a:ext>
            </a:extLst>
          </p:cNvPr>
          <p:cNvSpPr>
            <a:spLocks noGrp="1"/>
          </p:cNvSpPr>
          <p:nvPr>
            <p:ph type="title"/>
          </p:nvPr>
        </p:nvSpPr>
        <p:spPr>
          <a:xfrm>
            <a:off x="1056000" y="440744"/>
            <a:ext cx="10080000" cy="684000"/>
          </a:xfrm>
        </p:spPr>
        <p:txBody>
          <a:bodyPr/>
          <a:lstStyle/>
          <a:p>
            <a:r>
              <a:rPr lang="en-US" sz="3200" dirty="0"/>
              <a:t>Results &amp; Discussions</a:t>
            </a:r>
          </a:p>
        </p:txBody>
      </p:sp>
      <p:sp>
        <p:nvSpPr>
          <p:cNvPr id="5" name="Google Shape;66;p15">
            <a:extLst>
              <a:ext uri="{FF2B5EF4-FFF2-40B4-BE49-F238E27FC236}">
                <a16:creationId xmlns:a16="http://schemas.microsoft.com/office/drawing/2014/main" id="{A424FB8B-F478-9DA3-F56C-1B89AC8EB705}"/>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000" dirty="0">
                <a:solidFill>
                  <a:schemeClr val="bg2"/>
                </a:solidFill>
              </a:rPr>
              <a:t>Effect Size and Standard Errors</a:t>
            </a:r>
            <a:endParaRPr lang="en-CA" sz="2000" dirty="0">
              <a:solidFill>
                <a:schemeClr val="bg2"/>
              </a:solidFill>
            </a:endParaRPr>
          </a:p>
          <a:p>
            <a:endParaRPr lang="en-CA" sz="2000" dirty="0">
              <a:solidFill>
                <a:schemeClr val="accent1">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lgn="l">
              <a:buFont typeface="Arial" panose="020B0604020202020204" pitchFamily="34" charset="0"/>
              <a:buChar char="•"/>
            </a:pPr>
            <a:r>
              <a:rPr lang="en-US" dirty="0">
                <a:solidFill>
                  <a:schemeClr val="tx1"/>
                </a:solidFill>
              </a:rPr>
              <a:t>Meta-analysis (MA) - </a:t>
            </a:r>
            <a:r>
              <a:rPr lang="en-CA" dirty="0">
                <a:solidFill>
                  <a:schemeClr val="tx1"/>
                </a:solidFill>
              </a:rPr>
              <a:t>statistical methods to combine and summarize the results of several independent studies</a:t>
            </a:r>
          </a:p>
          <a:p>
            <a:pPr marL="342900" indent="-342900" algn="l">
              <a:buFont typeface="Arial" panose="020B0604020202020204" pitchFamily="34" charset="0"/>
              <a:buChar char="•"/>
            </a:pPr>
            <a:r>
              <a:rPr lang="en-CA" dirty="0">
                <a:solidFill>
                  <a:schemeClr val="tx1"/>
                </a:solidFill>
              </a:rPr>
              <a:t>Provide a pooled estimate of the effect size of specific intervention or exposure</a:t>
            </a:r>
          </a:p>
          <a:p>
            <a:pPr marL="342900" indent="-342900" algn="l">
              <a:buFont typeface="Arial" panose="020B0604020202020204" pitchFamily="34" charset="0"/>
              <a:buChar char="•"/>
            </a:pPr>
            <a:r>
              <a:rPr lang="en-US" dirty="0">
                <a:solidFill>
                  <a:schemeClr val="tx1"/>
                </a:solidFill>
              </a:rPr>
              <a:t>MA rooted in the synthesis of the effectiveness of medical and psychological interventions in the 1970s (Glass 2015, </a:t>
            </a:r>
            <a:r>
              <a:rPr lang="en-CA" dirty="0" err="1">
                <a:solidFill>
                  <a:schemeClr val="tx1"/>
                </a:solidFill>
              </a:rPr>
              <a:t>Gurevitch</a:t>
            </a:r>
            <a:r>
              <a:rPr lang="en-CA" dirty="0">
                <a:solidFill>
                  <a:schemeClr val="tx1"/>
                </a:solidFill>
              </a:rPr>
              <a:t> et al. 2018</a:t>
            </a:r>
            <a:r>
              <a:rPr lang="en-US" dirty="0">
                <a:solidFill>
                  <a:schemeClr val="tx1"/>
                </a:solidFill>
              </a:rPr>
              <a:t>) </a:t>
            </a:r>
          </a:p>
          <a:p>
            <a:pPr marL="342900" indent="-342900">
              <a:buFont typeface="Arial" panose="020B0604020202020204" pitchFamily="34" charset="0"/>
              <a:buChar char="•"/>
            </a:pPr>
            <a:r>
              <a:rPr lang="en-US" dirty="0">
                <a:solidFill>
                  <a:schemeClr val="tx1"/>
                </a:solidFill>
              </a:rPr>
              <a:t>MA is of increasing importance in management research &amp; related fields: </a:t>
            </a:r>
          </a:p>
          <a:p>
            <a:pPr marL="631825" lvl="1" indent="-90488">
              <a:buFont typeface="Arial" panose="020B0604020202020204" pitchFamily="34" charset="0"/>
              <a:buChar char="•"/>
              <a:tabLst>
                <a:tab pos="442913" algn="l"/>
              </a:tabLst>
            </a:pPr>
            <a:r>
              <a:rPr lang="en-US" sz="1800" b="0" dirty="0">
                <a:solidFill>
                  <a:schemeClr val="tx1"/>
                </a:solidFill>
              </a:rPr>
              <a:t>     Bergh et al.2016, Combs et al. 2019 - general management </a:t>
            </a:r>
          </a:p>
          <a:p>
            <a:pPr marL="631825" lvl="1" indent="-90488">
              <a:buFont typeface="Arial" panose="020B0604020202020204" pitchFamily="34" charset="0"/>
              <a:buChar char="•"/>
            </a:pPr>
            <a:r>
              <a:rPr lang="en-US" sz="1800" b="0" dirty="0">
                <a:solidFill>
                  <a:schemeClr val="tx1"/>
                </a:solidFill>
              </a:rPr>
              <a:t>     </a:t>
            </a:r>
            <a:r>
              <a:rPr lang="en-US" sz="1800" b="0" dirty="0" err="1">
                <a:solidFill>
                  <a:schemeClr val="tx1"/>
                </a:solidFill>
              </a:rPr>
              <a:t>Havranek</a:t>
            </a:r>
            <a:r>
              <a:rPr lang="en-US" sz="1800" b="0" dirty="0">
                <a:solidFill>
                  <a:schemeClr val="tx1"/>
                </a:solidFill>
              </a:rPr>
              <a:t> et al.  2020 - in economics and finance </a:t>
            </a:r>
          </a:p>
          <a:p>
            <a:pPr marL="631825" lvl="1" indent="-90488">
              <a:buFont typeface="Arial" panose="020B0604020202020204" pitchFamily="34" charset="0"/>
              <a:buChar char="•"/>
            </a:pPr>
            <a:r>
              <a:rPr lang="en-US" sz="1800" b="0" dirty="0">
                <a:solidFill>
                  <a:schemeClr val="tx1"/>
                </a:solidFill>
              </a:rPr>
              <a:t>     DeSimone et al. 2020 - organizational studies</a:t>
            </a:r>
          </a:p>
          <a:p>
            <a:pPr marL="631825" lvl="1" indent="-90488">
              <a:buFont typeface="Arial" panose="020B0604020202020204" pitchFamily="34" charset="0"/>
              <a:buChar char="•"/>
            </a:pPr>
            <a:r>
              <a:rPr lang="en-US" sz="1800" b="0" dirty="0">
                <a:solidFill>
                  <a:schemeClr val="tx1"/>
                </a:solidFill>
              </a:rPr>
              <a:t>     Steel et al. 2021 - international business </a:t>
            </a:r>
            <a:endParaRPr lang="en-CA" sz="1800" b="0" dirty="0">
              <a:solidFill>
                <a:schemeClr val="tx1"/>
              </a:solidFill>
            </a:endParaRPr>
          </a:p>
          <a:p>
            <a:pPr algn="l"/>
            <a:endParaRPr lang="en-CA" dirty="0">
              <a:solidFill>
                <a:schemeClr val="tx1"/>
              </a:solidFill>
            </a:endParaRPr>
          </a:p>
          <a:p>
            <a:pPr>
              <a:spcBef>
                <a:spcPts val="1200"/>
              </a:spcBef>
            </a:pPr>
            <a:endParaRPr lang="en-CA" dirty="0">
              <a:solidFill>
                <a:schemeClr val="tx1"/>
              </a:solidFill>
            </a:endParaRPr>
          </a:p>
        </p:txBody>
      </p:sp>
    </p:spTree>
    <p:extLst>
      <p:ext uri="{BB962C8B-B14F-4D97-AF65-F5344CB8AC3E}">
        <p14:creationId xmlns:p14="http://schemas.microsoft.com/office/powerpoint/2010/main" val="414862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Background</a:t>
            </a:r>
          </a:p>
        </p:txBody>
      </p:sp>
      <p:sp>
        <p:nvSpPr>
          <p:cNvPr id="2" name="Google Shape;67;p15">
            <a:extLst>
              <a:ext uri="{FF2B5EF4-FFF2-40B4-BE49-F238E27FC236}">
                <a16:creationId xmlns:a16="http://schemas.microsoft.com/office/drawing/2014/main" id="{C3AB63E3-DBD0-4E8F-B37D-AD34ED6D273E}"/>
              </a:ext>
            </a:extLst>
          </p:cNvPr>
          <p:cNvSpPr txBox="1">
            <a:spLocks/>
          </p:cNvSpPr>
          <p:nvPr/>
        </p:nvSpPr>
        <p:spPr>
          <a:xfrm>
            <a:off x="1080160" y="1268760"/>
            <a:ext cx="10055840" cy="4968552"/>
          </a:xfrm>
          <a:prstGeom prst="rect">
            <a:avLst/>
          </a:prstGeom>
        </p:spPr>
        <p:txBody>
          <a:bodyPr spcFirstLastPara="1" wrap="square" lIns="91425" tIns="91425" rIns="91425" bIns="91425" anchor="t" anchorCtr="0">
            <a:normAutofit/>
          </a:bodyPr>
          <a:lstStyle>
            <a:lvl1pPr marL="0" indent="0" algn="l" defTabSz="914400" rtl="0" eaLnBrk="1" latinLnBrk="0" hangingPunct="1">
              <a:lnSpc>
                <a:spcPct val="110000"/>
              </a:lnSpc>
              <a:spcBef>
                <a:spcPts val="1000"/>
              </a:spcBef>
              <a:buFontTx/>
              <a:buNone/>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1pPr>
            <a:lvl2pPr marL="7938" indent="0" algn="l" defTabSz="914400" rtl="0" eaLnBrk="1" latinLnBrk="0" hangingPunct="1">
              <a:lnSpc>
                <a:spcPct val="110000"/>
              </a:lnSpc>
              <a:spcBef>
                <a:spcPts val="500"/>
              </a:spcBef>
              <a:buFontTx/>
              <a:buNone/>
              <a:tabLst/>
              <a:defRPr sz="2200" b="1" i="0" kern="1200">
                <a:solidFill>
                  <a:schemeClr val="tx2"/>
                </a:solidFill>
                <a:latin typeface="Arial" panose="020B0604020202020204" pitchFamily="34" charset="0"/>
                <a:ea typeface="Roboto" panose="02000000000000000000" pitchFamily="2" charset="0"/>
                <a:cs typeface="Arial" panose="020B0604020202020204" pitchFamily="34" charset="0"/>
              </a:defRPr>
            </a:lvl2pPr>
            <a:lvl3pPr marL="350838" indent="-342900" algn="l" defTabSz="914400" rtl="0" eaLnBrk="1" latinLnBrk="0" hangingPunct="1">
              <a:lnSpc>
                <a:spcPct val="110000"/>
              </a:lnSpc>
              <a:spcBef>
                <a:spcPts val="500"/>
              </a:spcBef>
              <a:buFont typeface="Wingdings" charset="2"/>
              <a:buChar char="§"/>
              <a:tabLst/>
              <a:defRPr sz="2200" b="0" i="0" kern="1200">
                <a:solidFill>
                  <a:schemeClr val="tx2"/>
                </a:solidFill>
                <a:latin typeface="Arial" panose="020B0604020202020204" pitchFamily="34" charset="0"/>
                <a:ea typeface="Roboto" panose="02000000000000000000" pitchFamily="2" charset="0"/>
                <a:cs typeface="Arial" panose="020B0604020202020204" pitchFamily="34" charset="0"/>
              </a:defRPr>
            </a:lvl3pPr>
            <a:lvl4pPr marL="7938" indent="0" algn="l" defTabSz="914400" rtl="0" eaLnBrk="1" latinLnBrk="0" hangingPunct="1">
              <a:lnSpc>
                <a:spcPct val="110000"/>
              </a:lnSpc>
              <a:spcBef>
                <a:spcPts val="500"/>
              </a:spcBef>
              <a:buFontTx/>
              <a:buNone/>
              <a:tabLst/>
              <a:defRPr sz="2000" b="0" i="1" kern="1200">
                <a:solidFill>
                  <a:srgbClr val="00B0B9"/>
                </a:solidFill>
                <a:latin typeface="Georgia" panose="02040502050405020303" pitchFamily="18" charset="0"/>
                <a:ea typeface="Roboto" panose="02000000000000000000" pitchFamily="2" charset="0"/>
                <a:cs typeface="Arial" panose="020B0604020202020204" pitchFamily="34" charset="0"/>
              </a:defRPr>
            </a:lvl4pPr>
            <a:lvl5pPr marL="7938" indent="0" algn="l" defTabSz="914400" rtl="0" eaLnBrk="1" latinLnBrk="0" hangingPunct="1">
              <a:lnSpc>
                <a:spcPct val="110000"/>
              </a:lnSpc>
              <a:spcBef>
                <a:spcPts val="500"/>
              </a:spcBef>
              <a:buFontTx/>
              <a:buNone/>
              <a:tabLst/>
              <a:defRPr sz="1800" b="0" i="0" kern="1200">
                <a:solidFill>
                  <a:srgbClr val="00B0B9"/>
                </a:solidFill>
                <a:latin typeface="Georgia" panose="02040502050405020303" pitchFamily="18" charset="0"/>
                <a:ea typeface="Roboto Slab" pitchFamily="2" charset="0"/>
                <a:cs typeface="Arial" panose="020B0604020202020204" pitchFamily="34" charset="0"/>
              </a:defRPr>
            </a:lvl5pPr>
            <a:lvl6pPr marL="7938" indent="0" algn="l" defTabSz="914400" rtl="0" eaLnBrk="1" latinLnBrk="0" hangingPunct="1">
              <a:lnSpc>
                <a:spcPct val="90000"/>
              </a:lnSpc>
              <a:spcBef>
                <a:spcPts val="500"/>
              </a:spcBef>
              <a:buFontTx/>
              <a:buNone/>
              <a:tabLst/>
              <a:defRPr sz="1600" b="1" i="0" kern="1200">
                <a:solidFill>
                  <a:schemeClr val="tx1"/>
                </a:solidFill>
                <a:latin typeface="Arial" charset="0"/>
                <a:ea typeface="Arial" charset="0"/>
                <a:cs typeface="Arial" charset="0"/>
              </a:defRPr>
            </a:lvl6pPr>
            <a:lvl7pPr marL="7938" indent="0" algn="l" defTabSz="914400" rtl="0" eaLnBrk="1" latinLnBrk="0" hangingPunct="1">
              <a:lnSpc>
                <a:spcPct val="90000"/>
              </a:lnSpc>
              <a:spcBef>
                <a:spcPts val="500"/>
              </a:spcBef>
              <a:buFontTx/>
              <a:buNone/>
              <a:tabLst/>
              <a:defRPr sz="1800" b="1" i="0" kern="1200">
                <a:solidFill>
                  <a:schemeClr val="tx1"/>
                </a:solidFill>
                <a:latin typeface="Georgia" charset="0"/>
                <a:ea typeface="Georgia" charset="0"/>
                <a:cs typeface="Georgia" charset="0"/>
              </a:defRPr>
            </a:lvl7pPr>
            <a:lvl8pPr marL="293688" indent="-285750" algn="l" defTabSz="914400" rtl="0" eaLnBrk="1" latinLnBrk="0" hangingPunct="1">
              <a:lnSpc>
                <a:spcPct val="90000"/>
              </a:lnSpc>
              <a:spcBef>
                <a:spcPts val="500"/>
              </a:spcBef>
              <a:buSzPct val="96000"/>
              <a:buFont typeface="Wingdings" charset="2"/>
              <a:buChar char="§"/>
              <a:tabLst/>
              <a:defRPr sz="2200" b="0" i="0" kern="1200">
                <a:solidFill>
                  <a:schemeClr val="tx1"/>
                </a:solidFill>
                <a:latin typeface="Arial" charset="0"/>
                <a:ea typeface="Arial" charset="0"/>
                <a:cs typeface="Arial" charset="0"/>
              </a:defRPr>
            </a:lvl8pPr>
            <a:lvl9pPr marL="350838" indent="-342900" algn="l" defTabSz="914400" rtl="0" eaLnBrk="1" latinLnBrk="0" hangingPunct="1">
              <a:lnSpc>
                <a:spcPct val="90000"/>
              </a:lnSpc>
              <a:spcBef>
                <a:spcPts val="500"/>
              </a:spcBef>
              <a:buFont typeface="Wingdings" charset="2"/>
              <a:buChar char="§"/>
              <a:tabLst/>
              <a:defRPr sz="1800" b="0" i="0" kern="1200">
                <a:solidFill>
                  <a:schemeClr val="tx1"/>
                </a:solidFill>
                <a:latin typeface="Arial" charset="0"/>
                <a:ea typeface="Arial" charset="0"/>
                <a:cs typeface="Arial" charset="0"/>
              </a:defRPr>
            </a:lvl9pPr>
          </a:lstStyle>
          <a:p>
            <a:pPr marL="342900" indent="-342900">
              <a:buFont typeface="Wingdings" panose="05000000000000000000" pitchFamily="2" charset="2"/>
              <a:buChar char="Ø"/>
            </a:pPr>
            <a:r>
              <a:rPr lang="en-US" dirty="0">
                <a:solidFill>
                  <a:schemeClr val="tx1"/>
                </a:solidFill>
              </a:rPr>
              <a:t>Existing studies show substantial differences in churn prediction results. </a:t>
            </a:r>
          </a:p>
          <a:p>
            <a:pPr marL="342900"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This study aims to generalize and enhance the understanding of ML model performance across different contexts.</a:t>
            </a:r>
          </a:p>
          <a:p>
            <a:pPr marL="342900" indent="-342900">
              <a:buFont typeface="Wingdings" panose="05000000000000000000" pitchFamily="2" charset="2"/>
              <a:buChar char="Ø"/>
            </a:pPr>
            <a:endParaRPr lang="en-US" dirty="0">
              <a:solidFill>
                <a:schemeClr val="tx1"/>
              </a:solidFill>
            </a:endParaRPr>
          </a:p>
          <a:p>
            <a:pPr marL="342900" indent="-342900">
              <a:buFont typeface="Wingdings" panose="05000000000000000000" pitchFamily="2" charset="2"/>
              <a:buChar char="Ø"/>
            </a:pPr>
            <a:r>
              <a:rPr lang="en-US" dirty="0">
                <a:solidFill>
                  <a:schemeClr val="tx1"/>
                </a:solidFill>
              </a:rPr>
              <a:t>Extend the application of the IDP-MA method to a new domain.</a:t>
            </a:r>
            <a:endParaRPr lang="en-CA" dirty="0">
              <a:solidFill>
                <a:schemeClr val="tx1"/>
              </a:solidFill>
            </a:endParaRPr>
          </a:p>
        </p:txBody>
      </p:sp>
    </p:spTree>
    <p:extLst>
      <p:ext uri="{BB962C8B-B14F-4D97-AF65-F5344CB8AC3E}">
        <p14:creationId xmlns:p14="http://schemas.microsoft.com/office/powerpoint/2010/main" val="32461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Datasets</a:t>
            </a:r>
          </a:p>
        </p:txBody>
      </p:sp>
      <p:pic>
        <p:nvPicPr>
          <p:cNvPr id="5" name="Picture 4">
            <a:extLst>
              <a:ext uri="{FF2B5EF4-FFF2-40B4-BE49-F238E27FC236}">
                <a16:creationId xmlns:a16="http://schemas.microsoft.com/office/drawing/2014/main" id="{D7A656AA-BB34-FF8E-4344-5D6183B685B3}"/>
              </a:ext>
            </a:extLst>
          </p:cNvPr>
          <p:cNvPicPr>
            <a:picLocks noChangeAspect="1"/>
          </p:cNvPicPr>
          <p:nvPr/>
        </p:nvPicPr>
        <p:blipFill>
          <a:blip r:embed="rId2"/>
          <a:stretch>
            <a:fillRect/>
          </a:stretch>
        </p:blipFill>
        <p:spPr>
          <a:xfrm>
            <a:off x="2243756" y="1052736"/>
            <a:ext cx="7704488" cy="5578323"/>
          </a:xfrm>
          <a:prstGeom prst="rect">
            <a:avLst/>
          </a:prstGeom>
        </p:spPr>
      </p:pic>
    </p:spTree>
    <p:extLst>
      <p:ext uri="{BB962C8B-B14F-4D97-AF65-F5344CB8AC3E}">
        <p14:creationId xmlns:p14="http://schemas.microsoft.com/office/powerpoint/2010/main" val="18564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39200"/>
            <a:ext cx="10080000" cy="684000"/>
          </a:xfrm>
        </p:spPr>
        <p:txBody>
          <a:bodyPr/>
          <a:lstStyle/>
          <a:p>
            <a:r>
              <a:rPr lang="en-US" sz="3200" dirty="0"/>
              <a:t>Methodology</a:t>
            </a:r>
          </a:p>
        </p:txBody>
      </p:sp>
      <p:sp>
        <p:nvSpPr>
          <p:cNvPr id="12" name="Rectangle 11">
            <a:extLst>
              <a:ext uri="{FF2B5EF4-FFF2-40B4-BE49-F238E27FC236}">
                <a16:creationId xmlns:a16="http://schemas.microsoft.com/office/drawing/2014/main" id="{5D737A0E-A4FA-9C59-42D4-37DDAD6DA0DC}"/>
              </a:ext>
            </a:extLst>
          </p:cNvPr>
          <p:cNvSpPr/>
          <p:nvPr/>
        </p:nvSpPr>
        <p:spPr>
          <a:xfrm>
            <a:off x="1199223" y="1548820"/>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Individual Dataset - EDA &amp; Processing</a:t>
            </a:r>
          </a:p>
        </p:txBody>
      </p:sp>
      <p:sp>
        <p:nvSpPr>
          <p:cNvPr id="13" name="Rectangle 12">
            <a:extLst>
              <a:ext uri="{FF2B5EF4-FFF2-40B4-BE49-F238E27FC236}">
                <a16:creationId xmlns:a16="http://schemas.microsoft.com/office/drawing/2014/main" id="{0238890D-87C3-93A8-AA0D-510065D43DEC}"/>
              </a:ext>
            </a:extLst>
          </p:cNvPr>
          <p:cNvSpPr/>
          <p:nvPr/>
        </p:nvSpPr>
        <p:spPr>
          <a:xfrm>
            <a:off x="1199222" y="3301839"/>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Individual Dataset - ML Models Evaluation</a:t>
            </a:r>
          </a:p>
        </p:txBody>
      </p:sp>
      <p:sp>
        <p:nvSpPr>
          <p:cNvPr id="14" name="Rectangle 13">
            <a:extLst>
              <a:ext uri="{FF2B5EF4-FFF2-40B4-BE49-F238E27FC236}">
                <a16:creationId xmlns:a16="http://schemas.microsoft.com/office/drawing/2014/main" id="{F5E2406A-E7C6-14FB-09AC-B715D151AB18}"/>
              </a:ext>
            </a:extLst>
          </p:cNvPr>
          <p:cNvSpPr/>
          <p:nvPr/>
        </p:nvSpPr>
        <p:spPr>
          <a:xfrm>
            <a:off x="1199221" y="5054858"/>
            <a:ext cx="4418429" cy="118245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Aggregated Metrics Mean &amp; Standard Error by ML Models and by Datasets</a:t>
            </a:r>
          </a:p>
        </p:txBody>
      </p:sp>
      <p:sp>
        <p:nvSpPr>
          <p:cNvPr id="15" name="Rectangle 14">
            <a:extLst>
              <a:ext uri="{FF2B5EF4-FFF2-40B4-BE49-F238E27FC236}">
                <a16:creationId xmlns:a16="http://schemas.microsoft.com/office/drawing/2014/main" id="{10AC7427-83D1-91BA-DB26-9B9DDF733F37}"/>
              </a:ext>
            </a:extLst>
          </p:cNvPr>
          <p:cNvSpPr/>
          <p:nvPr/>
        </p:nvSpPr>
        <p:spPr>
          <a:xfrm>
            <a:off x="6672065" y="1548820"/>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Interpret the results</a:t>
            </a:r>
          </a:p>
        </p:txBody>
      </p:sp>
      <p:sp>
        <p:nvSpPr>
          <p:cNvPr id="16" name="Rectangle 15">
            <a:extLst>
              <a:ext uri="{FF2B5EF4-FFF2-40B4-BE49-F238E27FC236}">
                <a16:creationId xmlns:a16="http://schemas.microsoft.com/office/drawing/2014/main" id="{3FD16F95-B95B-3514-F9A0-FC5284E5A7F1}"/>
              </a:ext>
            </a:extLst>
          </p:cNvPr>
          <p:cNvSpPr/>
          <p:nvPr/>
        </p:nvSpPr>
        <p:spPr>
          <a:xfrm>
            <a:off x="6672064" y="3301622"/>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effectLst/>
              </a:rPr>
              <a:t>Residual Heterogeneity Estimates </a:t>
            </a:r>
          </a:p>
          <a:p>
            <a:pPr algn="ctr"/>
            <a:endParaRPr lang="en-CA" sz="2000" dirty="0"/>
          </a:p>
        </p:txBody>
      </p:sp>
      <p:sp>
        <p:nvSpPr>
          <p:cNvPr id="17" name="Rectangle 16">
            <a:extLst>
              <a:ext uri="{FF2B5EF4-FFF2-40B4-BE49-F238E27FC236}">
                <a16:creationId xmlns:a16="http://schemas.microsoft.com/office/drawing/2014/main" id="{F5BF5243-97C2-8148-2E2F-5B94768B0687}"/>
              </a:ext>
            </a:extLst>
          </p:cNvPr>
          <p:cNvSpPr/>
          <p:nvPr/>
        </p:nvSpPr>
        <p:spPr>
          <a:xfrm>
            <a:off x="6672064" y="5054424"/>
            <a:ext cx="4418429" cy="11824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Estimate Pooled and CI of Effect Size by Using Fixed &amp; Random Effect Methods</a:t>
            </a:r>
          </a:p>
        </p:txBody>
      </p:sp>
      <p:cxnSp>
        <p:nvCxnSpPr>
          <p:cNvPr id="18" name="Straight Arrow Connector 17">
            <a:extLst>
              <a:ext uri="{FF2B5EF4-FFF2-40B4-BE49-F238E27FC236}">
                <a16:creationId xmlns:a16="http://schemas.microsoft.com/office/drawing/2014/main" id="{0BFF9208-A6FF-3BEC-FD39-A12BBF579213}"/>
              </a:ext>
            </a:extLst>
          </p:cNvPr>
          <p:cNvCxnSpPr>
            <a:cxnSpLocks/>
          </p:cNvCxnSpPr>
          <p:nvPr/>
        </p:nvCxnSpPr>
        <p:spPr>
          <a:xfrm flipH="1">
            <a:off x="3444031" y="2752147"/>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6D442E4-1DCC-3959-0445-1CD805A146D2}"/>
              </a:ext>
            </a:extLst>
          </p:cNvPr>
          <p:cNvCxnSpPr>
            <a:cxnSpLocks/>
            <a:stCxn id="17" idx="0"/>
            <a:endCxn id="16" idx="2"/>
          </p:cNvCxnSpPr>
          <p:nvPr/>
        </p:nvCxnSpPr>
        <p:spPr>
          <a:xfrm flipV="1">
            <a:off x="8881279" y="4484076"/>
            <a:ext cx="0"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2953A92-41E2-9D5E-955C-3BDD020AFFA9}"/>
              </a:ext>
            </a:extLst>
          </p:cNvPr>
          <p:cNvCxnSpPr>
            <a:cxnSpLocks/>
            <a:stCxn id="16" idx="0"/>
            <a:endCxn id="15" idx="2"/>
          </p:cNvCxnSpPr>
          <p:nvPr/>
        </p:nvCxnSpPr>
        <p:spPr>
          <a:xfrm flipV="1">
            <a:off x="8881279" y="2731274"/>
            <a:ext cx="1"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3A0B5E2-67C8-57AE-0DB8-B17ADCD4675B}"/>
              </a:ext>
            </a:extLst>
          </p:cNvPr>
          <p:cNvCxnSpPr>
            <a:cxnSpLocks/>
          </p:cNvCxnSpPr>
          <p:nvPr/>
        </p:nvCxnSpPr>
        <p:spPr>
          <a:xfrm flipH="1">
            <a:off x="3440569" y="4484406"/>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4A7D385-811E-1AB8-A870-CAD31519783B}"/>
              </a:ext>
            </a:extLst>
          </p:cNvPr>
          <p:cNvCxnSpPr>
            <a:cxnSpLocks/>
            <a:stCxn id="14" idx="3"/>
            <a:endCxn id="17" idx="1"/>
          </p:cNvCxnSpPr>
          <p:nvPr/>
        </p:nvCxnSpPr>
        <p:spPr>
          <a:xfrm flipV="1">
            <a:off x="5617650" y="5645651"/>
            <a:ext cx="1054414" cy="434"/>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83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pic>
        <p:nvPicPr>
          <p:cNvPr id="3" name="Picture 2">
            <a:extLst>
              <a:ext uri="{FF2B5EF4-FFF2-40B4-BE49-F238E27FC236}">
                <a16:creationId xmlns:a16="http://schemas.microsoft.com/office/drawing/2014/main" id="{DA4B8113-BD44-3576-42A3-3F85B326F246}"/>
              </a:ext>
            </a:extLst>
          </p:cNvPr>
          <p:cNvPicPr>
            <a:picLocks noChangeAspect="1"/>
          </p:cNvPicPr>
          <p:nvPr/>
        </p:nvPicPr>
        <p:blipFill>
          <a:blip r:embed="rId3"/>
          <a:stretch>
            <a:fillRect/>
          </a:stretch>
        </p:blipFill>
        <p:spPr>
          <a:xfrm>
            <a:off x="8650104" y="4134743"/>
            <a:ext cx="2803780" cy="2484503"/>
          </a:xfrm>
          <a:prstGeom prst="rect">
            <a:avLst/>
          </a:prstGeom>
        </p:spPr>
      </p:pic>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100" dirty="0">
                <a:solidFill>
                  <a:srgbClr val="00B0B9"/>
                </a:solidFill>
              </a:rPr>
              <a:t>Exploratory Data Analysis</a:t>
            </a:r>
            <a:endParaRPr lang="en-CA" sz="2000" dirty="0">
              <a:solidFill>
                <a:srgbClr val="00B0B9"/>
              </a:solidFill>
            </a:endParaRPr>
          </a:p>
        </p:txBody>
      </p:sp>
      <p:pic>
        <p:nvPicPr>
          <p:cNvPr id="8" name="Picture 7">
            <a:extLst>
              <a:ext uri="{FF2B5EF4-FFF2-40B4-BE49-F238E27FC236}">
                <a16:creationId xmlns:a16="http://schemas.microsoft.com/office/drawing/2014/main" id="{EBC77869-C6CF-0301-9D34-1180E3AA17B0}"/>
              </a:ext>
            </a:extLst>
          </p:cNvPr>
          <p:cNvPicPr>
            <a:picLocks noChangeAspect="1"/>
          </p:cNvPicPr>
          <p:nvPr/>
        </p:nvPicPr>
        <p:blipFill>
          <a:blip r:embed="rId4"/>
          <a:stretch>
            <a:fillRect/>
          </a:stretch>
        </p:blipFill>
        <p:spPr>
          <a:xfrm>
            <a:off x="1056288" y="1454151"/>
            <a:ext cx="5201823" cy="2410280"/>
          </a:xfrm>
          <a:prstGeom prst="rect">
            <a:avLst/>
          </a:prstGeom>
        </p:spPr>
      </p:pic>
      <p:pic>
        <p:nvPicPr>
          <p:cNvPr id="10" name="Picture 9">
            <a:extLst>
              <a:ext uri="{FF2B5EF4-FFF2-40B4-BE49-F238E27FC236}">
                <a16:creationId xmlns:a16="http://schemas.microsoft.com/office/drawing/2014/main" id="{12ACD405-623B-1138-555F-292720BB36AF}"/>
              </a:ext>
            </a:extLst>
          </p:cNvPr>
          <p:cNvPicPr>
            <a:picLocks noChangeAspect="1"/>
          </p:cNvPicPr>
          <p:nvPr/>
        </p:nvPicPr>
        <p:blipFill>
          <a:blip r:embed="rId5"/>
          <a:stretch>
            <a:fillRect/>
          </a:stretch>
        </p:blipFill>
        <p:spPr>
          <a:xfrm>
            <a:off x="959530" y="4134742"/>
            <a:ext cx="3408278" cy="2484504"/>
          </a:xfrm>
          <a:prstGeom prst="rect">
            <a:avLst/>
          </a:prstGeom>
        </p:spPr>
      </p:pic>
      <p:pic>
        <p:nvPicPr>
          <p:cNvPr id="13" name="Picture 12">
            <a:extLst>
              <a:ext uri="{FF2B5EF4-FFF2-40B4-BE49-F238E27FC236}">
                <a16:creationId xmlns:a16="http://schemas.microsoft.com/office/drawing/2014/main" id="{403F37DA-A775-F738-F115-78F7AEF61006}"/>
              </a:ext>
            </a:extLst>
          </p:cNvPr>
          <p:cNvPicPr>
            <a:picLocks noChangeAspect="1"/>
          </p:cNvPicPr>
          <p:nvPr/>
        </p:nvPicPr>
        <p:blipFill>
          <a:blip r:embed="rId6"/>
          <a:stretch>
            <a:fillRect/>
          </a:stretch>
        </p:blipFill>
        <p:spPr>
          <a:xfrm>
            <a:off x="4862592" y="4134743"/>
            <a:ext cx="3274184" cy="2484503"/>
          </a:xfrm>
          <a:prstGeom prst="rect">
            <a:avLst/>
          </a:prstGeom>
        </p:spPr>
      </p:pic>
      <p:pic>
        <p:nvPicPr>
          <p:cNvPr id="15" name="Picture 14">
            <a:extLst>
              <a:ext uri="{FF2B5EF4-FFF2-40B4-BE49-F238E27FC236}">
                <a16:creationId xmlns:a16="http://schemas.microsoft.com/office/drawing/2014/main" id="{30864336-17E9-7E3D-0AED-E9D06D30675C}"/>
              </a:ext>
            </a:extLst>
          </p:cNvPr>
          <p:cNvPicPr>
            <a:picLocks noChangeAspect="1"/>
          </p:cNvPicPr>
          <p:nvPr/>
        </p:nvPicPr>
        <p:blipFill>
          <a:blip r:embed="rId7"/>
          <a:stretch>
            <a:fillRect/>
          </a:stretch>
        </p:blipFill>
        <p:spPr>
          <a:xfrm>
            <a:off x="7261334" y="1454152"/>
            <a:ext cx="4163258" cy="2410279"/>
          </a:xfrm>
          <a:prstGeom prst="rect">
            <a:avLst/>
          </a:prstGeom>
        </p:spPr>
      </p:pic>
    </p:spTree>
    <p:extLst>
      <p:ext uri="{BB962C8B-B14F-4D97-AF65-F5344CB8AC3E}">
        <p14:creationId xmlns:p14="http://schemas.microsoft.com/office/powerpoint/2010/main" val="351877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368DFDF-A901-AF70-B3EA-D472A6F42857}"/>
              </a:ext>
            </a:extLst>
          </p:cNvPr>
          <p:cNvSpPr>
            <a:spLocks noGrp="1"/>
          </p:cNvSpPr>
          <p:nvPr>
            <p:ph type="title"/>
          </p:nvPr>
        </p:nvSpPr>
        <p:spPr>
          <a:xfrm>
            <a:off x="1056000" y="440744"/>
            <a:ext cx="10080000" cy="684000"/>
          </a:xfrm>
        </p:spPr>
        <p:txBody>
          <a:bodyPr/>
          <a:lstStyle/>
          <a:p>
            <a:r>
              <a:rPr lang="en-US" sz="3200" dirty="0"/>
              <a:t>Methodology</a:t>
            </a:r>
          </a:p>
        </p:txBody>
      </p:sp>
      <p:sp>
        <p:nvSpPr>
          <p:cNvPr id="6" name="Google Shape;66;p15">
            <a:extLst>
              <a:ext uri="{FF2B5EF4-FFF2-40B4-BE49-F238E27FC236}">
                <a16:creationId xmlns:a16="http://schemas.microsoft.com/office/drawing/2014/main" id="{B36CF5D8-8D35-95E6-14CD-3D2882CADB18}"/>
              </a:ext>
            </a:extLst>
          </p:cNvPr>
          <p:cNvSpPr txBox="1">
            <a:spLocks/>
          </p:cNvSpPr>
          <p:nvPr/>
        </p:nvSpPr>
        <p:spPr>
          <a:xfrm>
            <a:off x="1056288" y="866994"/>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sz="2100" dirty="0">
                <a:solidFill>
                  <a:srgbClr val="00B0B9"/>
                </a:solidFill>
              </a:rPr>
              <a:t>Data Processing</a:t>
            </a:r>
            <a:endParaRPr lang="en-CA" sz="2000" dirty="0">
              <a:solidFill>
                <a:srgbClr val="00B0B9"/>
              </a:solidFill>
            </a:endParaRPr>
          </a:p>
        </p:txBody>
      </p:sp>
      <p:sp>
        <p:nvSpPr>
          <p:cNvPr id="4" name="Rectangle 3">
            <a:extLst>
              <a:ext uri="{FF2B5EF4-FFF2-40B4-BE49-F238E27FC236}">
                <a16:creationId xmlns:a16="http://schemas.microsoft.com/office/drawing/2014/main" id="{8D285E7A-0F96-3F87-52FB-15EAE01CA7D8}"/>
              </a:ext>
            </a:extLst>
          </p:cNvPr>
          <p:cNvSpPr/>
          <p:nvPr/>
        </p:nvSpPr>
        <p:spPr>
          <a:xfrm>
            <a:off x="1199223" y="1620828"/>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Train test data splitting</a:t>
            </a:r>
          </a:p>
        </p:txBody>
      </p:sp>
      <p:sp>
        <p:nvSpPr>
          <p:cNvPr id="5" name="Rectangle 4">
            <a:extLst>
              <a:ext uri="{FF2B5EF4-FFF2-40B4-BE49-F238E27FC236}">
                <a16:creationId xmlns:a16="http://schemas.microsoft.com/office/drawing/2014/main" id="{66C91EE1-2CED-65AC-9928-2E7BF2B2080C}"/>
              </a:ext>
            </a:extLst>
          </p:cNvPr>
          <p:cNvSpPr/>
          <p:nvPr/>
        </p:nvSpPr>
        <p:spPr>
          <a:xfrm>
            <a:off x="1199222" y="3373847"/>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Remove non-informative or directed churn-related features</a:t>
            </a:r>
          </a:p>
        </p:txBody>
      </p:sp>
      <p:sp>
        <p:nvSpPr>
          <p:cNvPr id="7" name="Rectangle 6">
            <a:extLst>
              <a:ext uri="{FF2B5EF4-FFF2-40B4-BE49-F238E27FC236}">
                <a16:creationId xmlns:a16="http://schemas.microsoft.com/office/drawing/2014/main" id="{5512F3A3-1DDA-FCC3-376C-063B641A0C02}"/>
              </a:ext>
            </a:extLst>
          </p:cNvPr>
          <p:cNvSpPr/>
          <p:nvPr/>
        </p:nvSpPr>
        <p:spPr>
          <a:xfrm>
            <a:off x="1199221" y="5126866"/>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Missing Data Handling</a:t>
            </a:r>
          </a:p>
        </p:txBody>
      </p:sp>
      <p:cxnSp>
        <p:nvCxnSpPr>
          <p:cNvPr id="9" name="Straight Arrow Connector 8">
            <a:extLst>
              <a:ext uri="{FF2B5EF4-FFF2-40B4-BE49-F238E27FC236}">
                <a16:creationId xmlns:a16="http://schemas.microsoft.com/office/drawing/2014/main" id="{4AEF5722-4368-3897-CD20-588D803C0013}"/>
              </a:ext>
            </a:extLst>
          </p:cNvPr>
          <p:cNvCxnSpPr>
            <a:cxnSpLocks/>
          </p:cNvCxnSpPr>
          <p:nvPr/>
        </p:nvCxnSpPr>
        <p:spPr>
          <a:xfrm flipH="1">
            <a:off x="3444031" y="2824155"/>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D15598-E8B8-14A3-EA43-F629595B2A51}"/>
              </a:ext>
            </a:extLst>
          </p:cNvPr>
          <p:cNvCxnSpPr>
            <a:cxnSpLocks/>
          </p:cNvCxnSpPr>
          <p:nvPr/>
        </p:nvCxnSpPr>
        <p:spPr>
          <a:xfrm flipH="1">
            <a:off x="3440569" y="4556414"/>
            <a:ext cx="1" cy="570565"/>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B505BFB-2057-F6CB-4B57-D7014B745096}"/>
              </a:ext>
            </a:extLst>
          </p:cNvPr>
          <p:cNvSpPr/>
          <p:nvPr/>
        </p:nvSpPr>
        <p:spPr>
          <a:xfrm>
            <a:off x="6672064" y="3301622"/>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Data Encoding</a:t>
            </a:r>
          </a:p>
        </p:txBody>
      </p:sp>
      <p:sp>
        <p:nvSpPr>
          <p:cNvPr id="15" name="Rectangle 14">
            <a:extLst>
              <a:ext uri="{FF2B5EF4-FFF2-40B4-BE49-F238E27FC236}">
                <a16:creationId xmlns:a16="http://schemas.microsoft.com/office/drawing/2014/main" id="{D02B22A9-4918-4A8C-3053-CCC207A80504}"/>
              </a:ext>
            </a:extLst>
          </p:cNvPr>
          <p:cNvSpPr/>
          <p:nvPr/>
        </p:nvSpPr>
        <p:spPr>
          <a:xfrm>
            <a:off x="6666840" y="5054424"/>
            <a:ext cx="4418429" cy="118245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t>Data Scaling</a:t>
            </a:r>
          </a:p>
        </p:txBody>
      </p:sp>
      <p:cxnSp>
        <p:nvCxnSpPr>
          <p:cNvPr id="16" name="Straight Arrow Connector 15">
            <a:extLst>
              <a:ext uri="{FF2B5EF4-FFF2-40B4-BE49-F238E27FC236}">
                <a16:creationId xmlns:a16="http://schemas.microsoft.com/office/drawing/2014/main" id="{E8140820-DE0C-34FE-D4B3-C133C6BA699E}"/>
              </a:ext>
            </a:extLst>
          </p:cNvPr>
          <p:cNvCxnSpPr>
            <a:cxnSpLocks/>
            <a:stCxn id="15" idx="0"/>
            <a:endCxn id="14" idx="2"/>
          </p:cNvCxnSpPr>
          <p:nvPr/>
        </p:nvCxnSpPr>
        <p:spPr>
          <a:xfrm flipV="1">
            <a:off x="8876055" y="4484076"/>
            <a:ext cx="5224" cy="570348"/>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79E4D74-2AD7-0BCB-0822-D7EA52CCD893}"/>
              </a:ext>
            </a:extLst>
          </p:cNvPr>
          <p:cNvCxnSpPr>
            <a:cxnSpLocks/>
            <a:endCxn id="15" idx="1"/>
          </p:cNvCxnSpPr>
          <p:nvPr/>
        </p:nvCxnSpPr>
        <p:spPr>
          <a:xfrm flipV="1">
            <a:off x="5612426" y="5645651"/>
            <a:ext cx="1054414" cy="434"/>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6298285"/>
      </p:ext>
    </p:extLst>
  </p:cSld>
  <p:clrMapOvr>
    <a:masterClrMapping/>
  </p:clrMapOvr>
</p:sld>
</file>

<file path=ppt/theme/theme1.xml><?xml version="1.0" encoding="utf-8"?>
<a:theme xmlns:a="http://schemas.openxmlformats.org/drawingml/2006/main" name="Office Theme">
  <a:themeElements>
    <a:clrScheme name="TRU 2019">
      <a:dk1>
        <a:srgbClr val="000000"/>
      </a:dk1>
      <a:lt1>
        <a:srgbClr val="FFFFFF"/>
      </a:lt1>
      <a:dk2>
        <a:srgbClr val="003E51"/>
      </a:dk2>
      <a:lt2>
        <a:srgbClr val="00B0B9"/>
      </a:lt2>
      <a:accent1>
        <a:srgbClr val="9AB7C1"/>
      </a:accent1>
      <a:accent2>
        <a:srgbClr val="BAD1BA"/>
      </a:accent2>
      <a:accent3>
        <a:srgbClr val="FFCD00"/>
      </a:accent3>
      <a:accent4>
        <a:srgbClr val="FFF5DE"/>
      </a:accent4>
      <a:accent5>
        <a:srgbClr val="F88F23"/>
      </a:accent5>
      <a:accent6>
        <a:srgbClr val="AF9377"/>
      </a:accent6>
      <a:hlink>
        <a:srgbClr val="007B81"/>
      </a:hlink>
      <a:folHlink>
        <a:srgbClr val="9EE1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_22072_Template_General_PPT_web" id="{F3C83F20-0AEA-4C3C-B0F3-194B42F37900}" vid="{8BC5A048-7C17-4608-81FE-4E2E4779D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powerpoint-template-201947379</Template>
  <TotalTime>1464</TotalTime>
  <Words>2187</Words>
  <Application>Microsoft Office PowerPoint</Application>
  <PresentationFormat>Widescreen</PresentationFormat>
  <Paragraphs>258</Paragraphs>
  <Slides>30</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Fira Sans</vt:lpstr>
      <vt:lpstr>Georgia</vt:lpstr>
      <vt:lpstr>MJXc-TeX-main-R</vt:lpstr>
      <vt:lpstr>MJXc-TeX-math-I</vt:lpstr>
      <vt:lpstr>ProximaVara-Roman</vt:lpstr>
      <vt:lpstr>Wingdings</vt:lpstr>
      <vt:lpstr>Office Theme</vt:lpstr>
      <vt:lpstr>An Individual Participant Data Meta-Analysis of the Machine Learning Models in Predicting Customer Churn</vt:lpstr>
      <vt:lpstr>Research Motivation &amp; Objectives</vt:lpstr>
      <vt:lpstr>Background</vt:lpstr>
      <vt:lpstr>Background</vt:lpstr>
      <vt:lpstr>Background</vt:lpstr>
      <vt:lpstr>Datasets</vt:lpstr>
      <vt:lpstr>Methodology</vt:lpstr>
      <vt:lpstr>Methodology</vt:lpstr>
      <vt:lpstr>Methodology</vt:lpstr>
      <vt:lpstr>Methodology</vt:lpstr>
      <vt:lpstr>Methodology</vt:lpstr>
      <vt:lpstr>Methodology</vt:lpstr>
      <vt:lpstr>Methodology</vt:lpstr>
      <vt:lpstr>Methodology</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Results &amp; Discussions</vt:lpstr>
      <vt:lpstr>Research Contribution</vt:lpstr>
      <vt:lpstr>Limitations and Future Research</vt:lpstr>
      <vt:lpstr>Conclusion</vt:lpstr>
      <vt:lpstr>THANK YOU!</vt:lpstr>
      <vt:lpstr>An Individual Participant Data Meta-Analysis of the Machine Learning Models in Predicting Customer Churn</vt:lpstr>
      <vt:lpstr>Results &amp;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Khanh Tran</dc:creator>
  <cp:lastModifiedBy>Khanh Tran</cp:lastModifiedBy>
  <cp:revision>9</cp:revision>
  <dcterms:created xsi:type="dcterms:W3CDTF">2024-08-29T05:08:23Z</dcterms:created>
  <dcterms:modified xsi:type="dcterms:W3CDTF">2024-08-30T05:42:28Z</dcterms:modified>
</cp:coreProperties>
</file>